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58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1D85C-CE38-4B4D-A161-DE09C1FB21BB}" v="4" dt="2023-01-10T10:27:42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6" autoAdjust="0"/>
    <p:restoredTop sz="83946"/>
  </p:normalViewPr>
  <p:slideViewPr>
    <p:cSldViewPr snapToGrid="0" snapToObjects="1" showGuides="1">
      <p:cViewPr varScale="1">
        <p:scale>
          <a:sx n="94" d="100"/>
          <a:sy n="94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E28-4968-424F-95DD-9EA78EF96452}" type="datetimeFigureOut">
              <a:rPr lang="da-DK" smtClean="0"/>
              <a:t>07-02-2023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3D64-CBA9-DC43-9A78-93F2CB7949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8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16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16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24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42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03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796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96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20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95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37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VVS-overenskomsten indeholder en række bestemmelser, som kan benyttes til at skabe større fleksibilitet i virksomhedernes muligheder for at tilrettelægge arbejdet. Nogle elementer kan aftales med den enkelte medarbejder, mens andre kræver en lokalaftale, og en række aftaler(overenskomstfravigende) kan kun undgås med en tillidsrepræsentant.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641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68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8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41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481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specifikation</a:t>
            </a:r>
            <a:r>
              <a:rPr lang="da-DK" baseline="0" dirty="0"/>
              <a:t> af, hvilke overenskomstbestemmelser, der kan fraviges ved lokalaftale med en tillidsrepræsentant. </a:t>
            </a:r>
          </a:p>
          <a:p>
            <a:r>
              <a:rPr lang="da-DK" baseline="0" dirty="0"/>
              <a:t>Hvis nogen ønsker uddybning af mulighederne, kan man kontakte arbejdsmarkedsafdelingen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35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specifikation</a:t>
            </a:r>
            <a:r>
              <a:rPr lang="da-DK" baseline="0" dirty="0"/>
              <a:t> af, hvilke overenskomstbestemmelser, der kan fraviges ved lokalaftale med en tillidsrepræsentant. </a:t>
            </a:r>
          </a:p>
          <a:p>
            <a:r>
              <a:rPr lang="da-DK" baseline="0" dirty="0"/>
              <a:t>Hvis nogen ønsker uddybning af mulighederne, kan man kontakte arbejdsmarkedsafdelingen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93D64-CBA9-DC43-9A78-93F2CB7949B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95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1833B09-73EE-5140-AB91-BE23739BB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7958" cy="6858000"/>
          </a:xfrm>
          <a:prstGeom prst="rect">
            <a:avLst/>
          </a:prstGeom>
          <a:solidFill>
            <a:srgbClr val="365888"/>
          </a:solidFill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E8D164D-85A3-AA40-851D-A3AB130F9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6800" y="3240458"/>
            <a:ext cx="7897659" cy="5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D0B3065-9B14-2348-8567-92E8ED936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712" y="0"/>
            <a:ext cx="5224288" cy="6858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38D92D-5061-5545-A40B-37F663B7F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823" y="2628451"/>
            <a:ext cx="4063682" cy="935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14CC5D-135F-EB4E-91F6-79C8DBA57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2915" y="6191938"/>
            <a:ext cx="2476500" cy="158557"/>
          </a:xfrm>
          <a:prstGeom prst="rect">
            <a:avLst/>
          </a:prstGeom>
        </p:spPr>
      </p:pic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43A201C-9B17-0F48-B738-1C03205CB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588" y="166688"/>
            <a:ext cx="6838950" cy="65024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434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3C2DFE7-BD0D-634A-A9F8-1BB99BE8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915" y="6191938"/>
            <a:ext cx="2476509" cy="158557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41BCC10-5789-C449-9F27-F0D7E6B75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41" y="594416"/>
            <a:ext cx="10324659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D5E13E2-1051-0041-B31A-74317889F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541" y="1985063"/>
            <a:ext cx="9714628" cy="3686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823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3C2DFE7-BD0D-634A-A9F8-1BB99BE8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915" y="6191938"/>
            <a:ext cx="2476509" cy="158557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41BCC10-5789-C449-9F27-F0D7E6B75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41" y="594416"/>
            <a:ext cx="10807259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4C81959B-80DC-4D3A-953A-CB7127A35A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3708" y="1802043"/>
            <a:ext cx="5193632" cy="4188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8A7DF7A-221F-4B86-A535-ACAB26972C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0168" y="1798866"/>
            <a:ext cx="5193632" cy="4188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16B908AF-D0FA-4A48-AA19-A0186D3BF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709" y="6149300"/>
            <a:ext cx="8265492" cy="6147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5818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3C2DFE7-BD0D-634A-A9F8-1BB99BE8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915" y="6191938"/>
            <a:ext cx="2476509" cy="158557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41BCC10-5789-C449-9F27-F0D7E6B75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41" y="594416"/>
            <a:ext cx="10952883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65935636-BDAE-4A4F-8F82-E909ED780B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541" y="1780889"/>
            <a:ext cx="7174012" cy="4304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8835270-4C57-4134-95AA-9FC40056A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2175" y="1780888"/>
            <a:ext cx="3517676" cy="4304323"/>
          </a:xfrm>
          <a:prstGeom prst="rect">
            <a:avLst/>
          </a:prstGeom>
          <a:solidFill>
            <a:srgbClr val="36588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06B8085-952D-4D2C-BD7F-862BFB51A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541" y="6191938"/>
            <a:ext cx="7684001" cy="4023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315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473C3AE-E6C0-FA4B-BB7F-53B3A3341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7958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646D442-4D1E-6941-ADCD-FD414E87C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2915" y="6178176"/>
            <a:ext cx="2476500" cy="158557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41BCC10-5789-C449-9F27-F0D7E6B75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41" y="594416"/>
            <a:ext cx="10324659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D5E13E2-1051-0041-B31A-74317889F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541" y="1985063"/>
            <a:ext cx="9714628" cy="3686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27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6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2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Overenskomstafvigende aftaler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eaLnBrk="1" hangingPunct="1"/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Giver mulighed for at tilpasse overenskomsten til virksomhedens behov på væsentlige områder </a:t>
            </a:r>
          </a:p>
          <a:p>
            <a:pPr eaLnBrk="1" hangingPunct="1"/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Kan gøre overenskomsten mere fleksibel</a:t>
            </a:r>
          </a:p>
          <a:p>
            <a:pPr eaLnBrk="1" hangingPunct="1"/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Kan i en lokalforhandling bruges i en handel ”noget for noget”</a:t>
            </a:r>
          </a:p>
          <a:p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En aftale kræver ingen yderligere godkendelse, hverken lokalt eller fra forbundene</a:t>
            </a:r>
          </a:p>
          <a:p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En kopi af aftalerne indsendes til organisationerne til orientering. </a:t>
            </a:r>
          </a:p>
          <a:p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Hver part orienterer sit bagland</a:t>
            </a:r>
          </a:p>
          <a:p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Gyldigheden er ikke betinget af orienteringen.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6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Overenskomstafvigende aftaler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Overenskomstfravigende aftaler indgås med tillidsmanden  </a:t>
            </a:r>
          </a:p>
          <a:p>
            <a:pPr>
              <a:buFontTx/>
              <a:buChar char="-"/>
            </a:pPr>
            <a:r>
              <a:rPr lang="da-DK" altLang="da-DK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Uden tillidsmand ingen aftaler </a:t>
            </a:r>
          </a:p>
          <a:p>
            <a:pPr>
              <a:buFontTx/>
              <a:buChar char="-"/>
            </a:pPr>
            <a:endParaRPr lang="da-DK" altLang="da-DK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Aftaler kan på vvs-området indgås på følgende områder: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6   – arbejdstid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7   – rådighedsvagt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8   – overarbejde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9   – forskudt arbejdstid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23 og 24 – rejsearbejde – uden eller med overnatning</a:t>
            </a:r>
          </a:p>
          <a:p>
            <a:pPr marL="257162" indent="-257162">
              <a:lnSpc>
                <a:spcPct val="80000"/>
              </a:lnSpc>
            </a:pPr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Punkt 27 og 29 – Tillidsmandsregler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Opsigelse af lokalaftaler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En lokalaftale kan opsiges af begge parter med 2 måneders varsel til udgangen af en måned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Den opsigende part skal sørge for at der indledes forhandling om en ny lokalaftale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Lokalaftalen ophører kun, såfremt forhandlinger er afsluttet inden udløb af varsel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Ved uenighed gennemføres fagretlig behandling, dog kun til organisations/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timandsmøde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9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A514A43-4AA1-A162-0ED0-44DBEE07A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Akkord og/eller lokalaftaler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D40A95-D7DE-A0C0-0D7A-14D37689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78" y="2021983"/>
            <a:ext cx="4472595" cy="46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Akkord- og/eller lokalaftaler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Overordnede overvejelser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Produktivitet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Motivationsfaktorer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 virksomheden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 medarbejderne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Samarbejde med andre faggrupper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Ressourceanvendelse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Medarbejdere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Materialer</a:t>
            </a:r>
          </a:p>
          <a:p>
            <a:pPr lvl="1" indent="0"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Akkordaftalen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 numCol="3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Akkordregler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VVS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Rørprislisten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Fjernvarmeprislisten</a:t>
            </a: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BLIK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Landspriskuranten for blikkenslagerarbejde</a:t>
            </a:r>
          </a:p>
        </p:txBody>
      </p:sp>
    </p:spTree>
    <p:extLst>
      <p:ext uri="{BB962C8B-B14F-4D97-AF65-F5344CB8AC3E}">
        <p14:creationId xmlns:p14="http://schemas.microsoft.com/office/powerpoint/2010/main" val="19826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Akkordregler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a-DK" b="1" dirty="0"/>
              <a:t>A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kkordsedlens indhold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Beskrivelse af parterne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Beskrivelse af akkordens omfang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Starttidspunkt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Betaling af forskud, daglønstimer og ekstraarbejder </a:t>
            </a:r>
          </a:p>
        </p:txBody>
      </p:sp>
    </p:spTree>
    <p:extLst>
      <p:ext uri="{BB962C8B-B14F-4D97-AF65-F5344CB8AC3E}">
        <p14:creationId xmlns:p14="http://schemas.microsoft.com/office/powerpoint/2010/main" val="140676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Akkordregler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 defTabSz="685766">
              <a:lnSpc>
                <a:spcPct val="150000"/>
              </a:lnSpc>
              <a:buNone/>
            </a:pP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Rørprislisten - tillæg:</a:t>
            </a:r>
          </a:p>
          <a:p>
            <a:pPr defTabSz="685766"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Bygningstyper</a:t>
            </a:r>
          </a:p>
          <a:p>
            <a:pPr defTabSz="685766"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Rekvirering af mat.</a:t>
            </a:r>
          </a:p>
          <a:p>
            <a:pPr defTabSz="685766"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Rengøring af skur og hul/rille</a:t>
            </a:r>
          </a:p>
          <a:p>
            <a:pPr defTabSz="685766"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Ekstra kvalitetssikring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Indgåelse af akkordaftalen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889264"/>
          </a:xfrm>
        </p:spPr>
        <p:txBody>
          <a:bodyPr lIns="0" rIns="0" numCol="2" spcCol="72000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Valg af akkordholder – husk, det er arbejdsgivers valg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Husk, en akkordholder er dyr at afskedige – vælg derfor den rigtige!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Opmålt akkord eller slumpakkord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Hvad skal være indeholdt i akkordsummen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Fastlæggelse af procenttillæg/”daglønsprocent”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Evt. lempelse for arbejdsbesparende maskiner/processer</a:t>
            </a:r>
          </a:p>
          <a:p>
            <a:pPr marL="0" indent="0">
              <a:lnSpc>
                <a:spcPct val="100000"/>
              </a:lnSpc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Udpegning/ansættelse af akkorddeltagere</a:t>
            </a:r>
          </a:p>
          <a:p>
            <a:pPr>
              <a:lnSpc>
                <a:spcPct val="100000"/>
              </a:lnSpc>
            </a:pPr>
            <a:r>
              <a:rPr lang="da-DK" dirty="0"/>
              <a:t>Skal der være lærlinge i akkorden</a:t>
            </a:r>
          </a:p>
          <a:p>
            <a:pPr>
              <a:lnSpc>
                <a:spcPct val="100000"/>
              </a:lnSpc>
            </a:pPr>
            <a:r>
              <a:rPr lang="da-DK" dirty="0"/>
              <a:t>Kan/skal der anvendes arbejdsmænd (som udgangspunkt ikke akkorddeltagere)</a:t>
            </a:r>
          </a:p>
        </p:txBody>
      </p:sp>
    </p:spTree>
    <p:extLst>
      <p:ext uri="{BB962C8B-B14F-4D97-AF65-F5344CB8AC3E}">
        <p14:creationId xmlns:p14="http://schemas.microsoft.com/office/powerpoint/2010/main" val="103279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Afslutning af akkorden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10826886" cy="3686063"/>
          </a:xfrm>
        </p:spPr>
        <p:txBody>
          <a:bodyPr lIns="0" rIns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Fastlæg allerede i akkordaftalen, hvordan akkordopmåling og –regnskab skal foretages/opstilles (afsnit/etage/etape/bygning/rum)</a:t>
            </a:r>
          </a:p>
          <a:p>
            <a:pPr mar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Kan man begrænse omfanget af kopi/aftalesedler?</a:t>
            </a:r>
          </a:p>
          <a:p>
            <a:pPr mar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Aftal fast procedure for aflevering af kopi-/aftalesedler – f.eks. hver fredag med et regneark som støttebilag</a:t>
            </a:r>
          </a:p>
          <a:p>
            <a:pPr mar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Kun et emne på hver kopi-/aftaleseddel</a:t>
            </a:r>
          </a:p>
          <a:p>
            <a:pPr mar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Husk motiveret kritik, hvis ikke I kan godkende kravet (OBS! 8 arbejdsdages frist på vvs-området)</a:t>
            </a:r>
          </a:p>
        </p:txBody>
      </p:sp>
    </p:spTree>
    <p:extLst>
      <p:ext uri="{BB962C8B-B14F-4D97-AF65-F5344CB8AC3E}">
        <p14:creationId xmlns:p14="http://schemas.microsoft.com/office/powerpoint/2010/main" val="366367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indendørs, luk&#10;&#10;Automatisk genereret beskrivelse">
            <a:extLst>
              <a:ext uri="{FF2B5EF4-FFF2-40B4-BE49-F238E27FC236}">
                <a16:creationId xmlns:a16="http://schemas.microsoft.com/office/drawing/2014/main" id="{7172C0F3-48E4-B0E6-3924-BB7A6F1D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50906"/>
            <a:ext cx="6838950" cy="6556188"/>
          </a:xfrm>
          <a:prstGeom prst="rect">
            <a:avLst/>
          </a:prstGeom>
        </p:spPr>
      </p:pic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848CB3E7-D295-2986-604D-6C787D8AA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0164" y="2628451"/>
            <a:ext cx="4063682" cy="9350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dirty="0"/>
              <a:t>VVS-overens-</a:t>
            </a:r>
            <a:r>
              <a:rPr lang="da-DK" dirty="0" err="1"/>
              <a:t>komsten</a:t>
            </a:r>
            <a:endParaRPr lang="da-DK" dirty="0"/>
          </a:p>
          <a:p>
            <a:pPr>
              <a:spcBef>
                <a:spcPts val="0"/>
              </a:spcBef>
            </a:pPr>
            <a:r>
              <a:rPr lang="da-DK" sz="2800" dirty="0"/>
              <a:t>Lokal- og akkordaftaler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A07B710-FC95-42DD-1E7A-955EBC8562EF}"/>
              </a:ext>
            </a:extLst>
          </p:cNvPr>
          <p:cNvSpPr txBox="1"/>
          <p:nvPr/>
        </p:nvSpPr>
        <p:spPr>
          <a:xfrm>
            <a:off x="7660164" y="4323288"/>
            <a:ext cx="34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THORKILD BANG</a:t>
            </a:r>
            <a:endParaRPr lang="da-DK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21F5EE0B-CE9B-4810-6A96-2526B114BA9F}"/>
              </a:ext>
            </a:extLst>
          </p:cNvPr>
          <p:cNvSpPr txBox="1">
            <a:spLocks/>
          </p:cNvSpPr>
          <p:nvPr/>
        </p:nvSpPr>
        <p:spPr>
          <a:xfrm>
            <a:off x="7660164" y="4692620"/>
            <a:ext cx="4063682" cy="9350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sz="2800" dirty="0"/>
              <a:t>Del 1</a:t>
            </a:r>
          </a:p>
        </p:txBody>
      </p:sp>
    </p:spTree>
    <p:extLst>
      <p:ext uri="{BB962C8B-B14F-4D97-AF65-F5344CB8AC3E}">
        <p14:creationId xmlns:p14="http://schemas.microsoft.com/office/powerpoint/2010/main" val="242278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Afslutning af akkorden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 numCol="2" spcCol="72000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Skriftlig aftale om akkordens afslutning</a:t>
            </a:r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Akkordholder skal normalt lave regnskabet – evt. med hjælp fra en opmåler</a:t>
            </a: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Frister for aflevering og kritik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20 arbejdsdage efter afslutning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Kritikfrist 11 arbejdsdage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Bet. ved 1. lønudb. efter kritik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Særlige regler om mægling ved uenighed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6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Alternativer til akkord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Kan det fælles incitament (løn/lønsomhed) opnås på anden måde?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Selvstyrende grupper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Bonussystem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Overskudsdeling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6841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CE2829D-4303-054C-8544-79372D108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3FDA0C-0378-2E41-8E58-6BC8102AF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4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Overenskomstens muligheder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4"/>
            <a:ext cx="9714628" cy="2805878"/>
          </a:xfrm>
        </p:spPr>
        <p:txBody>
          <a:bodyPr lIns="0" rIns="0" numCol="2" spcCol="72000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Muligheder for fleksibilitet (gennem lokalaftale eller aftale med den enkelte medarbejder):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Varierende/fleksibel ugentlig arbejdstid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Herunder færre daglige timer eller dage 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Aftale om rejse- og udearbejde  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Kvalifikationsløn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Præstationsfremmende lønsystem (bonusordning)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Funktionærlignende ansættelse efter EO Bilag 1a</a:t>
            </a:r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Elementer, som kan have indflydelse på fleksibiliteten 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Størrelse og struktur i virksomheden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Er der valgt tillidsrepræsentant?</a:t>
            </a: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Lokalaftaler, herunder overenskomstfravigende lokalaftaler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28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Lokalaftale eller individuel aftale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 numCol="2" spcCol="72000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Lokalaftaler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Lokalaftaler skal indgås med en tillidsrepræsentant, hvor en sådan er valgt.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Overenskomstfravigende lokalaftaler kan </a:t>
            </a: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indgås med en tillidsrepræsentant.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Hvis ingen tillidsrepræsentant er valgt, kan lokalaftaler indgås med de ansatte. Alle omfattede medarbejdere skal underskrive lokalaftalen (som fremover udleveres som bilag til ansættelseskontrakter)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Individuel aftale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Hvor en overenskomstbestemmelse kan udfyldes ved individuel aftale, skal den individuelle aftale være en del af ansættelseskontrakten (f.eks. som et bilag).</a:t>
            </a:r>
          </a:p>
        </p:txBody>
      </p:sp>
    </p:spTree>
    <p:extLst>
      <p:ext uri="{BB962C8B-B14F-4D97-AF65-F5344CB8AC3E}">
        <p14:creationId xmlns:p14="http://schemas.microsoft.com/office/powerpoint/2010/main" val="286453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Varierende/fleksibel ugentlig arbejdstid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Varierende ugentlig arbejdstid (VVSO, pkt. 6, stk. 3)</a:t>
            </a:r>
          </a:p>
          <a:p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Maximal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ugentlig arbejdstid på 50 timer, gennemsnitlig 37 timer pr. uge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Enighed mellem arbejdsgiver og lønmodtager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Arbejdstiden skal aftales for samtlige eller en gruppe af medarbejdere. 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Arbejdstiden skal skriftligt fastlægges for hele perioden, max. et kalenderår. Varsles mindst 2 uger forud.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Hvis en medarbejder afskediges, skal eventuelle overskydende timer betales med overtidstillæg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0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Arbejdstid fortsat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Aftale om rejsearbejde (VVSO Pkt. 23, stk. 4-14)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Muligt at indgå en overenskomstfravigende lokalaftale, som ændrer betaling for rejse (zonepenge). F.eks. en lokalaftale med mulighed for individuelt valg mellem flere mulige løsninger.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Det kræver en tillidsrepræsentant at indgå aftaler om rejsearbejde, og reglerne kan</a:t>
            </a:r>
            <a:r>
              <a:rPr lang="da-DK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da-DK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fraviges ved individuel aftale.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Muligt at ansætte medarbejdere med zonepengeberegning fra hjemadressen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Lønsystemer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2489955"/>
          </a:xfrm>
        </p:spPr>
        <p:txBody>
          <a:bodyPr lIns="0" rIns="0" numCol="2" spcCol="720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Kvalifikationsløn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Hvilke parametre kan anvendes?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Uddannelse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Anciennitet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Dokumentation/kvalitetssikring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Fleksibilitet </a:t>
            </a:r>
          </a:p>
          <a:p>
            <a:pPr>
              <a:spcBef>
                <a:spcPts val="0"/>
              </a:spcBef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Præstationsfremmende lønsystem (bonusordning)</a:t>
            </a:r>
          </a:p>
          <a:p>
            <a:pPr marL="0" indent="0">
              <a:spcBef>
                <a:spcPts val="0"/>
              </a:spcBef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Hvordan måles præstationen?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Sparet tid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Sparede materialer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Faktureringsgrad (fakturerbare timer)</a:t>
            </a:r>
          </a:p>
          <a:p>
            <a:pPr>
              <a:spcBef>
                <a:spcPts val="0"/>
              </a:spcBef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Dokumentation/kvalitetssikring</a:t>
            </a:r>
          </a:p>
        </p:txBody>
      </p:sp>
    </p:spTree>
    <p:extLst>
      <p:ext uri="{BB962C8B-B14F-4D97-AF65-F5344CB8AC3E}">
        <p14:creationId xmlns:p14="http://schemas.microsoft.com/office/powerpoint/2010/main" val="426148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A514A43-4AA1-A162-0ED0-44DBEE07A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Funktionærlignende ansættelser og overenskomstfravigende lokalaftaler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10B56B7-6359-1447-BCC9-190C1F78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22" y="1880314"/>
            <a:ext cx="4756655" cy="48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2AC29C1-9F0A-9ABA-9EAE-9E57998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Funktionærlignende ansættelse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276BE7-5D37-E03F-23C3-F878550BA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41" y="1985063"/>
            <a:ext cx="9714628" cy="3686063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Funktionærlignende ansættelse jfr. VVSO, Pkt. 25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Åbner mulighed for at overarbejde er indeholdt i lønnen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Betaling for rejsearbejde kan indeholdes i lønnen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Betaling for rådighedsvagt kan indeholdes i lønnen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Giver lange opsigelsesvarsler og ret til fuld løn under sygdom (uden tidsbegrænsning men med 120 dages regel)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Kræver længere planlægningshorisont</a:t>
            </a:r>
          </a:p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Er bedst anvendelig til ”kernetropper”</a:t>
            </a:r>
          </a:p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Funktionærlignende ansatte kan ikke umiddelbart indgå i akkorder</a:t>
            </a:r>
          </a:p>
        </p:txBody>
      </p:sp>
    </p:spTree>
    <p:extLst>
      <p:ext uri="{BB962C8B-B14F-4D97-AF65-F5344CB8AC3E}">
        <p14:creationId xmlns:p14="http://schemas.microsoft.com/office/powerpoint/2010/main" val="275123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NIQ Arbejdsgiverne.potx" id="{F4A7DA4B-D6D5-4B80-977D-A5AC7085D165}" vid="{2171FACB-01BD-4A17-AF45-F4BB2E6F7F0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ea3caa-9b61-46f6-a6d5-b23d8133f9bb" xsi:nil="true"/>
    <lcf76f155ced4ddcb4097134ff3c332f xmlns="4765f0df-1eb8-4437-a619-561e9d6b8a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0ABDF1A5141644961598C3AE09B478" ma:contentTypeVersion="12" ma:contentTypeDescription="Opret et nyt dokument." ma:contentTypeScope="" ma:versionID="6544ac5f6b949a2fcba3a9197da0cced">
  <xsd:schema xmlns:xsd="http://www.w3.org/2001/XMLSchema" xmlns:xs="http://www.w3.org/2001/XMLSchema" xmlns:p="http://schemas.microsoft.com/office/2006/metadata/properties" xmlns:ns2="4765f0df-1eb8-4437-a619-561e9d6b8a5f" xmlns:ns3="a4ea3caa-9b61-46f6-a6d5-b23d8133f9bb" targetNamespace="http://schemas.microsoft.com/office/2006/metadata/properties" ma:root="true" ma:fieldsID="52493788fa5453e675531fc4a0cdb7da" ns2:_="" ns3:_="">
    <xsd:import namespace="4765f0df-1eb8-4437-a619-561e9d6b8a5f"/>
    <xsd:import namespace="a4ea3caa-9b61-46f6-a6d5-b23d8133f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5f0df-1eb8-4437-a619-561e9d6b8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41a348fd-58d2-4a1b-ae25-bec7a0e50f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a3caa-9b61-46f6-a6d5-b23d8133f9b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afa30a-c5fa-4a24-87ef-ff2bee269b2b}" ma:internalName="TaxCatchAll" ma:showField="CatchAllData" ma:web="a4ea3caa-9b61-46f6-a6d5-b23d8133f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9755D-B84B-4AF3-A981-CA1431A29154}">
  <ds:schemaRefs>
    <ds:schemaRef ds:uri="http://purl.org/dc/elements/1.1/"/>
    <ds:schemaRef ds:uri="a4ea3caa-9b61-46f6-a6d5-b23d8133f9b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4765f0df-1eb8-4437-a619-561e9d6b8a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5CB154-9D70-4BCA-B489-D37BDD905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65f0df-1eb8-4437-a619-561e9d6b8a5f"/>
    <ds:schemaRef ds:uri="a4ea3caa-9b61-46f6-a6d5-b23d8133f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5BAE6C-C455-4687-ADE7-E0EE62363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703</TotalTime>
  <Words>1020</Words>
  <Application>Microsoft Office PowerPoint</Application>
  <PresentationFormat>Widescreen</PresentationFormat>
  <Paragraphs>188</Paragraphs>
  <Slides>22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Karin Winther</dc:creator>
  <cp:lastModifiedBy>Susie Bebe Killerup</cp:lastModifiedBy>
  <cp:revision>8</cp:revision>
  <dcterms:created xsi:type="dcterms:W3CDTF">2019-10-08T08:41:12Z</dcterms:created>
  <dcterms:modified xsi:type="dcterms:W3CDTF">2023-02-07T10:13:13Z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0x010100D00ABDF1A5141644961598C3AE09B478</vt:lpwstr>
  </property>
  <property fmtid="{D5CDD505-2E9C-101B-9397-08002B2CF9AE}" pid="3" name="MediaServiceImageTags">
    <vt:lpwstr/>
  </property>
</Properties>
</file>