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58" r:id="rId3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5DD34A-784D-304E-8A33-7047DFC855B0}" v="45" dt="2023-01-12T11:36:02.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83969"/>
  </p:normalViewPr>
  <p:slideViewPr>
    <p:cSldViewPr snapToGrid="0" snapToObjects="1" showGuides="1">
      <p:cViewPr varScale="1">
        <p:scale>
          <a:sx n="94" d="100"/>
          <a:sy n="94" d="100"/>
        </p:scale>
        <p:origin x="960" y="78"/>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97" d="100"/>
          <a:sy n="97" d="100"/>
        </p:scale>
        <p:origin x="312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F4E28-4968-424F-95DD-9EA78EF96452}" type="datetimeFigureOut">
              <a:rPr lang="da-DK" smtClean="0"/>
              <a:t>07-02-2023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93D64-CBA9-DC43-9A78-93F2CB7949B4}" type="slidenum">
              <a:rPr lang="da-DK" smtClean="0"/>
              <a:t>‹nr.›</a:t>
            </a:fld>
            <a:endParaRPr lang="da-DK"/>
          </a:p>
        </p:txBody>
      </p:sp>
    </p:spTree>
    <p:extLst>
      <p:ext uri="{BB962C8B-B14F-4D97-AF65-F5344CB8AC3E}">
        <p14:creationId xmlns:p14="http://schemas.microsoft.com/office/powerpoint/2010/main" val="3414806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4B93D64-CBA9-DC43-9A78-93F2CB7949B4}" type="slidenum">
              <a:rPr lang="da-DK" smtClean="0"/>
              <a:t>2</a:t>
            </a:fld>
            <a:endParaRPr lang="da-DK"/>
          </a:p>
        </p:txBody>
      </p:sp>
    </p:spTree>
    <p:extLst>
      <p:ext uri="{BB962C8B-B14F-4D97-AF65-F5344CB8AC3E}">
        <p14:creationId xmlns:p14="http://schemas.microsoft.com/office/powerpoint/2010/main" val="1518166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10:</a:t>
            </a:r>
          </a:p>
          <a:p>
            <a:r>
              <a:rPr lang="da-DK" dirty="0"/>
              <a:t>Bestemmelsen fastslår, at brud på hovedaftale og overenskomster altid skal behandles på et fællesmøde, inden de kan behandles i Arbejdsretten. I tilfælde af en overenskomststridig arbejdsnedlæggelse skal fællesmødet holdes dagen efter, i andre situationer holdes det snarest muligt. I ”kritiske” situationer kan den begærende part kræve fællesmødet afholdt inden 7 dage (”hastefællesmøde”) – typisk i situationer, hvor en arbejdsgivers undladelse kan medføre arbejdsnedlæggelser.</a:t>
            </a:r>
          </a:p>
          <a:p>
            <a:r>
              <a:rPr lang="da-DK" dirty="0"/>
              <a:t>§ 11:</a:t>
            </a:r>
          </a:p>
          <a:p>
            <a:r>
              <a:rPr lang="da-DK" dirty="0"/>
              <a:t>Fastslår, at der, når en virksomhed udmelder sig af en arbejdsgiverforening, gælder de samme regler for ophør af Hovedaftalen, som gælder for overenskomster – man er bundet af hovedaftalen, indtil der er bortfaldet enten ved aftale eller konflikt.</a:t>
            </a:r>
          </a:p>
          <a:p>
            <a:r>
              <a:rPr lang="da-DK" dirty="0"/>
              <a:t>§ 12:</a:t>
            </a:r>
          </a:p>
          <a:p>
            <a:r>
              <a:rPr lang="da-DK" dirty="0"/>
              <a:t>Hovedaftalen kan af DA og LO opsiges med 6 måneders varsel til en 1. januar. Såfremt der ikke forhandles en ny Hovedaftale på plads inden varslets udløb, forbliver Hovedaftalen i kraft, indtil den næstfølgende overenskomstforhandling. Den bortfalder først, når de nye overenskomster er trådt i kraft. Dvs. at man gennemfører forhandlingen efter de hidtidige regler (konfliktvarsling m.v.) og først derefter står uden ”spilleregler” for en fornyelse. </a:t>
            </a:r>
          </a:p>
        </p:txBody>
      </p:sp>
      <p:sp>
        <p:nvSpPr>
          <p:cNvPr id="4" name="Pladsholder til slidenummer 3"/>
          <p:cNvSpPr>
            <a:spLocks noGrp="1"/>
          </p:cNvSpPr>
          <p:nvPr>
            <p:ph type="sldNum" sz="quarter" idx="5"/>
          </p:nvPr>
        </p:nvSpPr>
        <p:spPr/>
        <p:txBody>
          <a:bodyPr/>
          <a:lstStyle/>
          <a:p>
            <a:fld id="{94B93D64-CBA9-DC43-9A78-93F2CB7949B4}" type="slidenum">
              <a:rPr lang="da-DK" smtClean="0"/>
              <a:t>11</a:t>
            </a:fld>
            <a:endParaRPr lang="da-DK"/>
          </a:p>
        </p:txBody>
      </p:sp>
    </p:spTree>
    <p:extLst>
      <p:ext uri="{BB962C8B-B14F-4D97-AF65-F5344CB8AC3E}">
        <p14:creationId xmlns:p14="http://schemas.microsoft.com/office/powerpoint/2010/main" val="214298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Elektrikeroverenskomsten er en områdeoverenskomst, som dækker alle ansatte (uanset om de er medlem af Dansk El-Forbund eller ej), som udfører el-arbejde (defineret som det arbejde, der indgår i elektrikeruddannelsen og/eller  er indeholdt i EBA). På baggrund af Faglig Voldgift og arbejdsretlig praksis gælder overenskomsten også for </a:t>
            </a:r>
            <a:r>
              <a:rPr lang="da-DK" dirty="0" err="1"/>
              <a:t>indlejede</a:t>
            </a:r>
            <a:r>
              <a:rPr lang="da-DK" dirty="0"/>
              <a:t> vikarer, som skal aflønnes (af vikarvirksomheden) i overensstemmelse med Elektrikeroverenskomsten. Det er derfor vigtigt, at man nøje instruerer vikarbureauet om korrekt aflønning, idet </a:t>
            </a:r>
            <a:r>
              <a:rPr lang="da-DK" dirty="0" err="1"/>
              <a:t>indlejevirksomheden</a:t>
            </a:r>
            <a:r>
              <a:rPr lang="da-DK" dirty="0"/>
              <a:t> kan pålægges at betale eventuel manglende betaling.</a:t>
            </a:r>
          </a:p>
          <a:p>
            <a:r>
              <a:rPr lang="da-DK" dirty="0"/>
              <a:t>El-Fagets Funktionæroverenskomst dækker de elektrikere, som i kraft af deres arbejde er funktionærer – dvs. primært arbejder med programmering og idriftsætning af it-baserede installationer (tele/data, IBI, ABA, ITV m.v.)</a:t>
            </a:r>
          </a:p>
          <a:p>
            <a:r>
              <a:rPr lang="da-DK" dirty="0"/>
              <a:t>Tiltrædelsen til Industrioverenskomsten omfatter de medarbejdere, som ikke deltager i installationsarbejdet. Dvs. smede som overvejende laver stålkonstruktioner, fundamenter mv. samt arbejdsmænd, som står for oprydning, transport af materialer, grave- og anlægsarbejde </a:t>
            </a:r>
            <a:r>
              <a:rPr lang="da-DK" dirty="0" err="1"/>
              <a:t>o.lign</a:t>
            </a:r>
            <a:r>
              <a:rPr lang="da-DK" dirty="0"/>
              <a:t>.</a:t>
            </a:r>
          </a:p>
          <a:p>
            <a:r>
              <a:rPr lang="da-DK" dirty="0"/>
              <a:t>EBA skal betragtes som en selvstændig overenskomst, selv om systemet ikke foreligger i trykt form. Systemet knytter sig op til Elektrikeroverenskomsten og vil ikke kunne fortsættes uden denne.</a:t>
            </a:r>
          </a:p>
        </p:txBody>
      </p:sp>
      <p:sp>
        <p:nvSpPr>
          <p:cNvPr id="4" name="Pladsholder til slidenummer 3"/>
          <p:cNvSpPr>
            <a:spLocks noGrp="1"/>
          </p:cNvSpPr>
          <p:nvPr>
            <p:ph type="sldNum" sz="quarter" idx="5"/>
          </p:nvPr>
        </p:nvSpPr>
        <p:spPr/>
        <p:txBody>
          <a:bodyPr/>
          <a:lstStyle/>
          <a:p>
            <a:fld id="{94B93D64-CBA9-DC43-9A78-93F2CB7949B4}" type="slidenum">
              <a:rPr lang="da-DK" smtClean="0"/>
              <a:t>12</a:t>
            </a:fld>
            <a:endParaRPr lang="da-DK"/>
          </a:p>
        </p:txBody>
      </p:sp>
    </p:spTree>
    <p:extLst>
      <p:ext uri="{BB962C8B-B14F-4D97-AF65-F5344CB8AC3E}">
        <p14:creationId xmlns:p14="http://schemas.microsoft.com/office/powerpoint/2010/main" val="101821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VVS-overenskomsten er en områdeoverenskomst, som dækker alle ansatte (uanset om de er medlem af Blik &amp; Rør/Dansk Metal eller ej), som udfører vvs-arbejde (defineret som det arbejde, der indgår i uddannelsen og/eller er indeholdt i prislisterne). På baggrund af Faglig Voldgift og arbejdsretlig praksis gælder overenskomsten også for </a:t>
            </a:r>
            <a:r>
              <a:rPr lang="da-DK" dirty="0" err="1"/>
              <a:t>indlejede</a:t>
            </a:r>
            <a:r>
              <a:rPr lang="da-DK" dirty="0"/>
              <a:t> vikarer, som skal aflønnes (af vikarvirksomheden) i overensstemmelse med VVS-overenskomsten. Det er derfor vigtigt, at man nøje instruerer vikarbureauet om korrekt aflønning, idet </a:t>
            </a:r>
            <a:r>
              <a:rPr lang="da-DK" dirty="0" err="1"/>
              <a:t>indlejevirksomheden</a:t>
            </a:r>
            <a:r>
              <a:rPr lang="da-DK" dirty="0"/>
              <a:t> kan pålægges at betale eventuel manglende betaling.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 arbejdsmænd, som ikke udfører vvs-arbejde, men som står for oprydning, transport af materialer, grave- og anlægsarbejde </a:t>
            </a:r>
            <a:r>
              <a:rPr lang="da-DK" dirty="0" err="1"/>
              <a:t>o.lign</a:t>
            </a:r>
            <a:r>
              <a:rPr lang="da-DK" dirty="0"/>
              <a:t>., har 3F tiltrådt VVS-overenskomsten, så de aflønnes efter de samme regler. Dog har arbejdsmændene ikke krav på servicetillægget.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 3 prislister, Rørprislisten, Fjernvarmeprislisten og Landspriskuranten for Blikkenslagerarbejde er selvstændige overenskomster, men de er indgået med VVS-overenskomsten som hovedoverenskomst og vil kun vanskeligt kunne stå alene.</a:t>
            </a:r>
          </a:p>
          <a:p>
            <a:endParaRPr lang="da-DK" dirty="0"/>
          </a:p>
        </p:txBody>
      </p:sp>
      <p:sp>
        <p:nvSpPr>
          <p:cNvPr id="4" name="Pladsholder til slidenummer 3"/>
          <p:cNvSpPr>
            <a:spLocks noGrp="1"/>
          </p:cNvSpPr>
          <p:nvPr>
            <p:ph type="sldNum" sz="quarter" idx="5"/>
          </p:nvPr>
        </p:nvSpPr>
        <p:spPr/>
        <p:txBody>
          <a:bodyPr/>
          <a:lstStyle/>
          <a:p>
            <a:fld id="{94B93D64-CBA9-DC43-9A78-93F2CB7949B4}" type="slidenum">
              <a:rPr lang="da-DK" smtClean="0"/>
              <a:t>13</a:t>
            </a:fld>
            <a:endParaRPr lang="da-DK"/>
          </a:p>
        </p:txBody>
      </p:sp>
    </p:spTree>
    <p:extLst>
      <p:ext uri="{BB962C8B-B14F-4D97-AF65-F5344CB8AC3E}">
        <p14:creationId xmlns:p14="http://schemas.microsoft.com/office/powerpoint/2010/main" val="1477416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HK-overenskomsten har en meget speciel bestemmelse for ikrafttræden – den såkaldte 50 %-regel. Overenskomsten træder nemlig først i kraft, når HK kan dokumentere, at mindst 50 % af virksomhedens kontor- og butiksmedarbejdere er medlem af HK, og på denne baggrund rejser krav om ikrafttræden. Når overenskomsten er trådt i kraft, omfattes også alle kontor- og butiksmedarbejdere uanset organisationsforhold.</a:t>
            </a:r>
          </a:p>
          <a:p>
            <a:r>
              <a:rPr lang="da-DK" dirty="0"/>
              <a:t>TL-overenskomsten omfatter alle tekniske medarbejdere med en kort videregående uddannelse – dvs. med en uddannelse der er placeret mellem de håndværksmæssige uddannelser på den ene side og ingeniøruddannelser på den anden side. F.eks. vil installatører være omfattet, medmindre de har ledelsesansvar – så rykker de typisk over i Lederaftalen.</a:t>
            </a:r>
          </a:p>
          <a:p>
            <a:r>
              <a:rPr lang="da-DK" dirty="0"/>
              <a:t>Lederaftalen er en ”rammeoverenskomst”, som DA har indgået med Lederne. Den fastslår, at Lederne – medmindre andet er aftalt – har samme arbejdstidsbestemmelser som dem, de leder og fordeler arbejdet for. Der er aftalt et særligt konflikthåndteringssystem med lederne, som dog en næsten identisk med det almindelige system i overenskomsterne</a:t>
            </a:r>
          </a:p>
        </p:txBody>
      </p:sp>
      <p:sp>
        <p:nvSpPr>
          <p:cNvPr id="4" name="Pladsholder til slidenummer 3"/>
          <p:cNvSpPr>
            <a:spLocks noGrp="1"/>
          </p:cNvSpPr>
          <p:nvPr>
            <p:ph type="sldNum" sz="quarter" idx="5"/>
          </p:nvPr>
        </p:nvSpPr>
        <p:spPr/>
        <p:txBody>
          <a:bodyPr/>
          <a:lstStyle/>
          <a:p>
            <a:fld id="{94B93D64-CBA9-DC43-9A78-93F2CB7949B4}" type="slidenum">
              <a:rPr lang="da-DK" smtClean="0"/>
              <a:t>14</a:t>
            </a:fld>
            <a:endParaRPr lang="da-DK"/>
          </a:p>
        </p:txBody>
      </p:sp>
    </p:spTree>
    <p:extLst>
      <p:ext uri="{BB962C8B-B14F-4D97-AF65-F5344CB8AC3E}">
        <p14:creationId xmlns:p14="http://schemas.microsoft.com/office/powerpoint/2010/main" val="118543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Tillidsrepræsentantregler:</a:t>
            </a:r>
          </a:p>
          <a:p>
            <a:r>
              <a:rPr lang="da-DK" dirty="0"/>
              <a:t>Regler for valg – ret til at vælge, når der er flere end 4 svende på vvs, og mere end 5 på de øvrige overenskomster. Regler for </a:t>
            </a:r>
            <a:r>
              <a:rPr lang="da-DK" dirty="0" err="1"/>
              <a:t>TR’s</a:t>
            </a:r>
            <a:r>
              <a:rPr lang="da-DK" dirty="0"/>
              <a:t> aktiviteter herunder forpligtelsen til at meddele arbejdsgiver, når man forlader pladsen for at varetage TR-funktioner. Regler for afskedigelse – TR skal være den ”sidste blandt ligemænd”, der afskediges. Udgangspunktet er, at han altid skal tilbydes andet arbejde. Der skal være tvingende årsag, dvs. virksomheden ikke længere kan beskæftige netop TR, f.eks. hvis han udfører en specialfunktion, som ikke længere skal udføres, og han ikke uden større omskoling kan overføres til andet arbejde. </a:t>
            </a:r>
          </a:p>
          <a:p>
            <a:endParaRPr lang="da-DK" dirty="0"/>
          </a:p>
          <a:p>
            <a:r>
              <a:rPr lang="da-DK" dirty="0"/>
              <a:t>Lokalaftaler indgås normalt med TR, men kan også indgås med alle ansatte. Medmindre andet er aftalt, kan de opsiges med 2 måneders varsel til udgangen af en måned. Den opsigende part har pligt til at indkalde til forhandling om ny lokalaftale og gennemføre fagretlig behandling, hvis man vil have den gamle aftale til at bortfalde.</a:t>
            </a:r>
          </a:p>
          <a:p>
            <a:endParaRPr lang="da-DK" dirty="0"/>
          </a:p>
          <a:p>
            <a:r>
              <a:rPr lang="da-DK" dirty="0"/>
              <a:t>Efteruddannelse er en ”fælles forpligtelse”, idet både virksomhed og medarbejder kan fremkomme med ønsker til efteruddannelse. Når virksomheden sender på efteruddannelse er det til fuld løn, mens det er med 85 % af lønnen, når medarbejderen går på selvvalgt uddannelse, som ikke nødvendigvis kommer virksomheden til gavn. På EO kan der søges tilskud fra Kompetencefonden, på VVSO skal virksomheden betale op til 2 ugers  uddannelse.</a:t>
            </a:r>
          </a:p>
          <a:p>
            <a:endParaRPr lang="da-DK" dirty="0"/>
          </a:p>
          <a:p>
            <a:r>
              <a:rPr lang="da-DK" dirty="0"/>
              <a:t>Arbejdstiden fastlægges af arbejdsgiveren inden for overenskomstens rammer (06-18). Forskudt tid, fleksibel arbejdstid m.v. kan varsles og vil normalt medføre en genebetaling. TR kan lave overenskomstfravigende lokalaftaler på dette punkt.</a:t>
            </a:r>
          </a:p>
          <a:p>
            <a:endParaRPr lang="da-DK" dirty="0"/>
          </a:p>
          <a:p>
            <a:r>
              <a:rPr lang="da-DK" dirty="0"/>
              <a:t>Ansættelseskontrakt udstedes inden tiltrædelse og skal senest være udstedt 1 uge efter ansættelsen i EO og 1 måned efter i VVSO. </a:t>
            </a:r>
          </a:p>
          <a:p>
            <a:endParaRPr lang="da-DK" dirty="0"/>
          </a:p>
          <a:p>
            <a:r>
              <a:rPr lang="da-DK" dirty="0"/>
              <a:t>Opsigelsesvarsler fremgår af OK og er forskellige. Opsigelse under sygdom kan ikke ske under de første 3 måneders uafbrudt sygdom, når mere end 9 (VVSO) henholdsvis 12 (EO) måneders anciennitet.</a:t>
            </a:r>
          </a:p>
        </p:txBody>
      </p:sp>
      <p:sp>
        <p:nvSpPr>
          <p:cNvPr id="4" name="Pladsholder til slidenummer 3"/>
          <p:cNvSpPr>
            <a:spLocks noGrp="1"/>
          </p:cNvSpPr>
          <p:nvPr>
            <p:ph type="sldNum" sz="quarter" idx="5"/>
          </p:nvPr>
        </p:nvSpPr>
        <p:spPr/>
        <p:txBody>
          <a:bodyPr/>
          <a:lstStyle/>
          <a:p>
            <a:fld id="{94B93D64-CBA9-DC43-9A78-93F2CB7949B4}" type="slidenum">
              <a:rPr lang="da-DK" smtClean="0"/>
              <a:t>15</a:t>
            </a:fld>
            <a:endParaRPr lang="da-DK"/>
          </a:p>
        </p:txBody>
      </p:sp>
    </p:spTree>
    <p:extLst>
      <p:ext uri="{BB962C8B-B14F-4D97-AF65-F5344CB8AC3E}">
        <p14:creationId xmlns:p14="http://schemas.microsoft.com/office/powerpoint/2010/main" val="448960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Alle </a:t>
            </a:r>
            <a:r>
              <a:rPr lang="da-DK" dirty="0" err="1"/>
              <a:t>TEKNIQs</a:t>
            </a:r>
            <a:r>
              <a:rPr lang="da-DK" dirty="0"/>
              <a:t> overenskomster er minimallønsoverenskomster. Dvs. at der i overenskomsten er fastsat en minimalløn (+ et servicetillæg for medarbejdere, som ikke arbejder på akkord). Den individuelle løn fastsættes ved en forhandling mellem den enkelte medarbejder og arbejdsgiveren uden indblanding fra organisationerne. Organisationerne har dog påtaleret, hvis lønnen som helhed står i misforhold til det generelle lønniveau. I en række virksomheder indgår lønnen dog i en lokalaftale og forhandles derfor kollektivt af tillidsrepræsentanten. Medarbejderne har ret til én årlig forhandling.</a:t>
            </a:r>
          </a:p>
          <a:p>
            <a:endParaRPr lang="da-DK" dirty="0"/>
          </a:p>
          <a:p>
            <a:r>
              <a:rPr lang="da-DK" dirty="0"/>
              <a:t>I timelønsoverenskomsterne er der aftalt en obligatorisk pensionsordning i </a:t>
            </a:r>
            <a:r>
              <a:rPr lang="da-DK" dirty="0" err="1"/>
              <a:t>PensionDanmark</a:t>
            </a:r>
            <a:r>
              <a:rPr lang="da-DK" dirty="0"/>
              <a:t> på 4+8 %, på VVSOK betaler arbejdsgiveren herudover en sundhedsordning, som koster 0,15 %. På funktionæroverenskomsterne kan der frit vælges pensionsordning, når blot den som minimum lever op til de mindstekrav, der er stillet i overenskomsten.</a:t>
            </a:r>
          </a:p>
          <a:p>
            <a:endParaRPr lang="da-DK" dirty="0"/>
          </a:p>
          <a:p>
            <a:r>
              <a:rPr lang="da-DK" dirty="0"/>
              <a:t>Timelønnede medarbejdere får ret til fuld løn under sygdom i op til 6 uger, når de opnår 2, henholdsvis 3 måneders anciennitet (VVSOK 2 mdr., EOK 3 mdr.). Ved tilskadekomst/arbejdsskade stilles der ikke krav om anciennitet. Ret til fuld løn under barsel m.v. opnås efter 9 måneders anciennitet.</a:t>
            </a:r>
          </a:p>
          <a:p>
            <a:endParaRPr lang="da-DK" dirty="0"/>
          </a:p>
          <a:p>
            <a:r>
              <a:rPr lang="da-DK" dirty="0"/>
              <a:t>Overarbejde foreligger, når den daglige eller ugentlige arbejdstid overskrides. De første 2 timer efter normal arbejdstid honoreres med lav sats alle andre overarbejdstimer betales med sats 2. Når ledigheden overstiger 3 henholdsvis 4 % (EOK 3 %, VVSOK 4 %), skal overarbejde hensættes til afspadsering, medmindre andet aftales med tillidsrepræsentanten. Særlige regler om systematisk overarbejde, som dog endnu ikke har været i anvendelse.</a:t>
            </a:r>
          </a:p>
          <a:p>
            <a:endParaRPr lang="da-DK" dirty="0"/>
          </a:p>
          <a:p>
            <a:r>
              <a:rPr lang="da-DK" dirty="0"/>
              <a:t>Rådighedsvagt betales med et tillæg for det antal timer medarbejderen skal stå til rådighed i hjemmet. Ved vagtudkald betales overtid fra man forlader hjemmet, til man er hjemme igen. Ved udkald uden at for rådighedsvagt betales et ”udrykningstillæg”.</a:t>
            </a:r>
          </a:p>
          <a:p>
            <a:endParaRPr lang="da-DK" dirty="0"/>
          </a:p>
          <a:p>
            <a:r>
              <a:rPr lang="da-DK" dirty="0"/>
              <a:t>Der betales for rejsetiden, når medarbejderen skal møde direkte på arbejdsstedet og dette ligger mere end 7 (VVSOK)/ 14 (EOK) km væk fra virksomhedens adresse. I VVSOK betales ”zonepenge”, som er et tillæg pr. arbejdstime (varierer med afstanden), mens der i EOK betales for den faktiske rejsetid. Betalingen afhænger af transportmiddel – og på VVSOK om arbejdet varer mere end 1 dag.</a:t>
            </a:r>
          </a:p>
          <a:p>
            <a:endParaRPr lang="da-DK" dirty="0"/>
          </a:p>
          <a:p>
            <a:r>
              <a:rPr lang="da-DK" dirty="0"/>
              <a:t>For timelønnede betales der ikke løn på søgnehelligdage. Derfor opspares et særligt tillæg til betaling af disse. I samme opsparingsordning spares op til feriefridage og </a:t>
            </a:r>
            <a:r>
              <a:rPr lang="da-DK" dirty="0" err="1"/>
              <a:t>fritvalg</a:t>
            </a:r>
            <a:r>
              <a:rPr lang="da-DK" dirty="0"/>
              <a:t>.</a:t>
            </a:r>
          </a:p>
          <a:p>
            <a:endParaRPr lang="da-DK" dirty="0"/>
          </a:p>
          <a:p>
            <a:r>
              <a:rPr lang="da-DK" dirty="0"/>
              <a:t>Ferie afholdes efter ferieloven. Der er ret til 5 ugers ferie, og timelønnede opsparer 12,5 % feriepenge, mens månedslønnede/funktionærlignende/funktionærer får ferie med løn og 1 % ferietillæg</a:t>
            </a:r>
          </a:p>
          <a:p>
            <a:endParaRPr lang="da-DK" dirty="0"/>
          </a:p>
          <a:p>
            <a:r>
              <a:rPr lang="da-DK" dirty="0"/>
              <a:t>Elektrikeroverenskomsten indeholder bestemmelser om såvel akkord som andre former for produktivitetsfremmende lønsystemer. På VVS-området finder der kun Rør- og fjernvarmeprislisterne samt Landspriskuranten for Blikkenslagerarbejde. </a:t>
            </a:r>
          </a:p>
        </p:txBody>
      </p:sp>
      <p:sp>
        <p:nvSpPr>
          <p:cNvPr id="4" name="Pladsholder til slidenummer 3"/>
          <p:cNvSpPr>
            <a:spLocks noGrp="1"/>
          </p:cNvSpPr>
          <p:nvPr>
            <p:ph type="sldNum" sz="quarter" idx="5"/>
          </p:nvPr>
        </p:nvSpPr>
        <p:spPr/>
        <p:txBody>
          <a:bodyPr/>
          <a:lstStyle/>
          <a:p>
            <a:fld id="{94B93D64-CBA9-DC43-9A78-93F2CB7949B4}" type="slidenum">
              <a:rPr lang="da-DK" smtClean="0"/>
              <a:t>16</a:t>
            </a:fld>
            <a:endParaRPr lang="da-DK"/>
          </a:p>
        </p:txBody>
      </p:sp>
    </p:spTree>
    <p:extLst>
      <p:ext uri="{BB962C8B-B14F-4D97-AF65-F5344CB8AC3E}">
        <p14:creationId xmlns:p14="http://schemas.microsoft.com/office/powerpoint/2010/main" val="2077667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ny-optagne virksomheder i forvejen har en overenskomst, skal der typisk ske en tilpasning af denne i forhold til </a:t>
            </a:r>
            <a:r>
              <a:rPr lang="da-DK" dirty="0" err="1"/>
              <a:t>TEKNIQs</a:t>
            </a:r>
            <a:r>
              <a:rPr lang="da-DK" dirty="0"/>
              <a:t> overenskomst. Dette forhandles af TEKNIQ med det overenskomstbærende forbund. Hvis en ny-indmeldt virksomhed ikke har været omfattet af en overenskomst – og der ikke har været rejst overenskomstkrav, kan der aftales en optrapningsordning m.h.t. pension og </a:t>
            </a:r>
            <a:r>
              <a:rPr lang="da-DK" dirty="0" err="1"/>
              <a:t>fritvalgsopsparing</a:t>
            </a:r>
            <a:r>
              <a:rPr lang="da-DK" dirty="0"/>
              <a:t>. </a:t>
            </a:r>
          </a:p>
          <a:p>
            <a:endParaRPr lang="da-DK" dirty="0"/>
          </a:p>
          <a:p>
            <a:r>
              <a:rPr lang="da-DK" dirty="0"/>
              <a:t>Der er på både EOK og VVSOK mulighed for at ansætte medarbejdere på funktionærlignende forhold. </a:t>
            </a:r>
          </a:p>
          <a:p>
            <a:endParaRPr lang="da-DK" dirty="0"/>
          </a:p>
          <a:p>
            <a:r>
              <a:rPr lang="da-DK" dirty="0"/>
              <a:t>Regler for behandling af Faglig Strid beskriver, at uenigheder i virksomheden behandles ved en lokalforhandling, inden organisationerne inddrages ved et mæglingsmøde. Næste trin er et organisationsmøde ( kaldes </a:t>
            </a:r>
            <a:r>
              <a:rPr lang="da-DK" dirty="0" err="1"/>
              <a:t>timandsmøde</a:t>
            </a:r>
            <a:r>
              <a:rPr lang="da-DK" dirty="0"/>
              <a:t> på ELOK og rørudvalgsmøde i Rørprislisten), inden en sag evt. skal afgøres endeligt ved en faglig voldgift. </a:t>
            </a:r>
          </a:p>
          <a:p>
            <a:endParaRPr lang="da-DK" dirty="0"/>
          </a:p>
          <a:p>
            <a:r>
              <a:rPr lang="da-DK" dirty="0"/>
              <a:t>Overenskomsten er p.t. aftalt for en 3-årig periode. Den kan opsiges med 3 måneders varsel.</a:t>
            </a:r>
          </a:p>
        </p:txBody>
      </p:sp>
      <p:sp>
        <p:nvSpPr>
          <p:cNvPr id="4" name="Pladsholder til slidenummer 3"/>
          <p:cNvSpPr>
            <a:spLocks noGrp="1"/>
          </p:cNvSpPr>
          <p:nvPr>
            <p:ph type="sldNum" sz="quarter" idx="5"/>
          </p:nvPr>
        </p:nvSpPr>
        <p:spPr/>
        <p:txBody>
          <a:bodyPr/>
          <a:lstStyle/>
          <a:p>
            <a:fld id="{94B93D64-CBA9-DC43-9A78-93F2CB7949B4}" type="slidenum">
              <a:rPr lang="da-DK" smtClean="0"/>
              <a:t>17</a:t>
            </a:fld>
            <a:endParaRPr lang="da-DK"/>
          </a:p>
        </p:txBody>
      </p:sp>
    </p:spTree>
    <p:extLst>
      <p:ext uri="{BB962C8B-B14F-4D97-AF65-F5344CB8AC3E}">
        <p14:creationId xmlns:p14="http://schemas.microsoft.com/office/powerpoint/2010/main" val="24034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 el-området er der </a:t>
            </a:r>
            <a:r>
              <a:rPr lang="da-DK" dirty="0" err="1"/>
              <a:t>akkordret</a:t>
            </a:r>
            <a:r>
              <a:rPr lang="da-DK" dirty="0"/>
              <a:t> – dvs. at hvis en af parterne rejser krav om akkord, skal arbejdet udføres i akkord – her gik man i 2016 væk fra den gamle Landspriskurant som var baseret på aftalte priser, og som ikke i tilstrækkeligt omfang tog højde for den teknologiske udvikling. I stedet indførte man EBA, som er baseret på tidsstudier af montagen ud fra en defineret arbejdsmetode. </a:t>
            </a:r>
          </a:p>
          <a:p>
            <a:endParaRPr lang="da-DK" dirty="0"/>
          </a:p>
          <a:p>
            <a:r>
              <a:rPr lang="da-DK" dirty="0"/>
              <a:t>Ud over tidsstudier på EAN-nummer niveau er der tidsstuderet en lang række arbejdsoperationer, som ikke specifikt knyttes op på det enkelte produkt, som f.eks. Boring af huller, isætning af </a:t>
            </a:r>
            <a:r>
              <a:rPr lang="da-DK" dirty="0" err="1"/>
              <a:t>plugs</a:t>
            </a:r>
            <a:r>
              <a:rPr lang="da-DK" dirty="0"/>
              <a:t>, skruetid, overskæring af føringsveje m.v. Disse tillægstider vælges og indgår i den produktspecifikke montagetid, i det omfang de forekommer.</a:t>
            </a:r>
          </a:p>
          <a:p>
            <a:endParaRPr lang="da-DK" dirty="0"/>
          </a:p>
          <a:p>
            <a:r>
              <a:rPr lang="da-DK" dirty="0"/>
              <a:t>LPK er under udfasning, men kan kræves anvendt på projekter, som er kalkuleret på basis af </a:t>
            </a:r>
            <a:r>
              <a:rPr lang="da-DK" dirty="0" err="1"/>
              <a:t>LPK’en</a:t>
            </a:r>
            <a:r>
              <a:rPr lang="da-DK" dirty="0"/>
              <a:t>. Herudover kan den anvendes, såfremt parterne er enige herom, der sker dog ingen vedligeholdelse af systemet.</a:t>
            </a:r>
          </a:p>
        </p:txBody>
      </p:sp>
      <p:sp>
        <p:nvSpPr>
          <p:cNvPr id="4" name="Pladsholder til slidenummer 3"/>
          <p:cNvSpPr>
            <a:spLocks noGrp="1"/>
          </p:cNvSpPr>
          <p:nvPr>
            <p:ph type="sldNum" sz="quarter" idx="5"/>
          </p:nvPr>
        </p:nvSpPr>
        <p:spPr/>
        <p:txBody>
          <a:bodyPr/>
          <a:lstStyle/>
          <a:p>
            <a:fld id="{94B93D64-CBA9-DC43-9A78-93F2CB7949B4}" type="slidenum">
              <a:rPr lang="da-DK" smtClean="0"/>
              <a:t>18</a:t>
            </a:fld>
            <a:endParaRPr lang="da-DK"/>
          </a:p>
        </p:txBody>
      </p:sp>
    </p:spTree>
    <p:extLst>
      <p:ext uri="{BB962C8B-B14F-4D97-AF65-F5344CB8AC3E}">
        <p14:creationId xmlns:p14="http://schemas.microsoft.com/office/powerpoint/2010/main" val="1547301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 vvs-området er der ligeledes </a:t>
            </a:r>
            <a:r>
              <a:rPr lang="da-DK" dirty="0" err="1"/>
              <a:t>akkordret</a:t>
            </a:r>
            <a:r>
              <a:rPr lang="da-DK" dirty="0"/>
              <a:t> på Rør- og fjernvarmeprislisternes område, mens der er akkordpligt på </a:t>
            </a:r>
            <a:r>
              <a:rPr lang="da-DK" dirty="0" err="1"/>
              <a:t>Blikkenslagerkurantens</a:t>
            </a:r>
            <a:r>
              <a:rPr lang="da-DK" dirty="0"/>
              <a:t> område. I praksis bliver dog langt hovedparten af akkorderne på begge områder afregnet som slumpakkorder.</a:t>
            </a:r>
          </a:p>
          <a:p>
            <a:endParaRPr lang="da-DK" dirty="0"/>
          </a:p>
          <a:p>
            <a:r>
              <a:rPr lang="da-DK" dirty="0"/>
              <a:t>Almindelige bestemmelser til Rør- og fjernvarmeprislisten indeholder regler for akkordering af ikke-prissatte ydelser, afleveringsfrister for såvel kopisedler (aftaler om akkordering, tillæg for gener m.v.) som akkordregnskaber og ikke mindst frister for kritik af disse.  Endvidere beskrives, hvilke tillæg der gives for forskellige bygningstyper og særlige gener (højdetillæg, lav-højdetillæg etc.)</a:t>
            </a:r>
          </a:p>
        </p:txBody>
      </p:sp>
      <p:sp>
        <p:nvSpPr>
          <p:cNvPr id="4" name="Pladsholder til slidenummer 3"/>
          <p:cNvSpPr>
            <a:spLocks noGrp="1"/>
          </p:cNvSpPr>
          <p:nvPr>
            <p:ph type="sldNum" sz="quarter" idx="5"/>
          </p:nvPr>
        </p:nvSpPr>
        <p:spPr/>
        <p:txBody>
          <a:bodyPr/>
          <a:lstStyle/>
          <a:p>
            <a:fld id="{94B93D64-CBA9-DC43-9A78-93F2CB7949B4}" type="slidenum">
              <a:rPr lang="da-DK" smtClean="0"/>
              <a:t>19</a:t>
            </a:fld>
            <a:endParaRPr lang="da-DK"/>
          </a:p>
        </p:txBody>
      </p:sp>
    </p:spTree>
    <p:extLst>
      <p:ext uri="{BB962C8B-B14F-4D97-AF65-F5344CB8AC3E}">
        <p14:creationId xmlns:p14="http://schemas.microsoft.com/office/powerpoint/2010/main" val="1777535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oplistning af lovgivning er ikke udtømmende, men beskriver den lovgivning, som i størst omfang har indflydelse på ansættelsesforholdene.</a:t>
            </a:r>
          </a:p>
        </p:txBody>
      </p:sp>
      <p:sp>
        <p:nvSpPr>
          <p:cNvPr id="4" name="Pladsholder til slidenummer 3"/>
          <p:cNvSpPr>
            <a:spLocks noGrp="1"/>
          </p:cNvSpPr>
          <p:nvPr>
            <p:ph type="sldNum" sz="quarter" idx="5"/>
          </p:nvPr>
        </p:nvSpPr>
        <p:spPr/>
        <p:txBody>
          <a:bodyPr/>
          <a:lstStyle/>
          <a:p>
            <a:fld id="{94B93D64-CBA9-DC43-9A78-93F2CB7949B4}" type="slidenum">
              <a:rPr lang="da-DK" smtClean="0"/>
              <a:t>20</a:t>
            </a:fld>
            <a:endParaRPr lang="da-DK"/>
          </a:p>
        </p:txBody>
      </p:sp>
    </p:spTree>
    <p:extLst>
      <p:ext uri="{BB962C8B-B14F-4D97-AF65-F5344CB8AC3E}">
        <p14:creationId xmlns:p14="http://schemas.microsoft.com/office/powerpoint/2010/main" val="38573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Danmark adskiller sig fra de fleste lande i Europa ved at vi ikke har lovgivning, som forholder sig til hverken løn eller arbejdstid. Derimod har vi ”den danske model”, som nu har fungeret siden 1899, og som grundlæggende har stået uændret siden da.</a:t>
            </a:r>
          </a:p>
          <a:p>
            <a:r>
              <a:rPr lang="da-DK" dirty="0"/>
              <a:t>Hovedaftalen fungerer som arbejdsmarkedets ”Grundlov”. Det er her de grundlæggende rettigheder for organisationerne er nedfældet. De 4 emner, som normalt fremhæves er:</a:t>
            </a:r>
          </a:p>
          <a:p>
            <a:r>
              <a:rPr lang="da-DK" dirty="0"/>
              <a:t>Retten til at organisere sig, fredspligten, beskyttelse mod usaglige afskedigelser og beskyttelse af tillidsrepræsentanter.</a:t>
            </a:r>
          </a:p>
          <a:p>
            <a:r>
              <a:rPr lang="da-DK" dirty="0"/>
              <a:t>Herudover indeholder den danske model, at de primære løn- og ansættelsesbetingelser fastlægges ved kollektiv overenskomst og at EU-direktiver så vidt muligt gennemføres ved aftale mellem arbejdsmarkedets parter. Ofte vil det dog være nødvendigt med en følgelovgivning, så det implementeringsniveau, som aftales, også kommer til at gælde uorganiserede virksomheder og lønmodtagere. Dette gælder f.eks. Arbejdstidsdirektivet, Direktiv om ansættelsesbeviser m.fl.</a:t>
            </a:r>
          </a:p>
        </p:txBody>
      </p:sp>
      <p:sp>
        <p:nvSpPr>
          <p:cNvPr id="4" name="Pladsholder til slidenummer 3"/>
          <p:cNvSpPr>
            <a:spLocks noGrp="1"/>
          </p:cNvSpPr>
          <p:nvPr>
            <p:ph type="sldNum" sz="quarter" idx="5"/>
          </p:nvPr>
        </p:nvSpPr>
        <p:spPr/>
        <p:txBody>
          <a:bodyPr/>
          <a:lstStyle/>
          <a:p>
            <a:fld id="{94B93D64-CBA9-DC43-9A78-93F2CB7949B4}" type="slidenum">
              <a:rPr lang="da-DK" smtClean="0"/>
              <a:t>3</a:t>
            </a:fld>
            <a:endParaRPr lang="da-DK"/>
          </a:p>
        </p:txBody>
      </p:sp>
    </p:spTree>
    <p:extLst>
      <p:ext uri="{BB962C8B-B14F-4D97-AF65-F5344CB8AC3E}">
        <p14:creationId xmlns:p14="http://schemas.microsoft.com/office/powerpoint/2010/main" val="496410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Overenskomsternes </a:t>
            </a:r>
            <a:r>
              <a:rPr lang="da-DK" dirty="0" err="1"/>
              <a:t>sygelønsbestemmelser</a:t>
            </a:r>
            <a:r>
              <a:rPr lang="da-DK" dirty="0"/>
              <a:t> bygger oven på Sygedagpengeloven, som sikrer udbetaling af sygedagpenge (p.t. 116,22 kr.). Det vil derfor normalt være en betingelse for at få sygeløn, at medarbejderen er berettiget til sygedagpenge. </a:t>
            </a:r>
          </a:p>
          <a:p>
            <a:endParaRPr lang="da-DK" dirty="0"/>
          </a:p>
          <a:p>
            <a:r>
              <a:rPr lang="da-DK" dirty="0"/>
              <a:t>Anmeldelse og refusion af sygedagpenge sker gennem </a:t>
            </a:r>
            <a:r>
              <a:rPr lang="da-DK" dirty="0" err="1"/>
              <a:t>Virk.dk</a:t>
            </a:r>
            <a:r>
              <a:rPr lang="da-DK" dirty="0"/>
              <a:t>, men det er vigtigt at sikre sig, at både sygedagpengeloven og overenskomsterne overholdes.</a:t>
            </a:r>
          </a:p>
          <a:p>
            <a:endParaRPr lang="da-DK" dirty="0"/>
          </a:p>
          <a:p>
            <a:r>
              <a:rPr lang="da-DK" dirty="0"/>
              <a:t>Opfølgning på sygefravær er ikke nævnt i overenskomsterne, derfor følges de regler, som er nævnt i såvel sygedagpengeloven som bekendtgørelserne hertil</a:t>
            </a:r>
          </a:p>
        </p:txBody>
      </p:sp>
      <p:sp>
        <p:nvSpPr>
          <p:cNvPr id="4" name="Pladsholder til slidenummer 3"/>
          <p:cNvSpPr>
            <a:spLocks noGrp="1"/>
          </p:cNvSpPr>
          <p:nvPr>
            <p:ph type="sldNum" sz="quarter" idx="5"/>
          </p:nvPr>
        </p:nvSpPr>
        <p:spPr/>
        <p:txBody>
          <a:bodyPr/>
          <a:lstStyle/>
          <a:p>
            <a:fld id="{94B93D64-CBA9-DC43-9A78-93F2CB7949B4}" type="slidenum">
              <a:rPr lang="da-DK" smtClean="0"/>
              <a:t>21</a:t>
            </a:fld>
            <a:endParaRPr lang="da-DK"/>
          </a:p>
        </p:txBody>
      </p:sp>
    </p:spTree>
    <p:extLst>
      <p:ext uri="{BB962C8B-B14F-4D97-AF65-F5344CB8AC3E}">
        <p14:creationId xmlns:p14="http://schemas.microsoft.com/office/powerpoint/2010/main" val="1150796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Ferie er ligeledes lovbaseret. I overenskomsterne er indført et alternativt feriekortsystem, som betyder, at virksomhederne ikke skal afregne feriepengene til Feriekonto, men kan beholde feriepengene til medarbejderne afholder ferien. Udbetaling skal senest ske i den lønperiode, hvor ferien afholdes, men kan kræves op til 1 måned før feriens start.</a:t>
            </a:r>
          </a:p>
          <a:p>
            <a:endParaRPr lang="da-DK" dirty="0"/>
          </a:p>
          <a:p>
            <a:r>
              <a:rPr lang="da-DK" dirty="0"/>
              <a:t>Feriefridage er alene overenskomstbaserede og har derfor intet med ferieloven at gøre, bortset fra, at der henvises til, at de placeres efter samme regler som restferie.</a:t>
            </a:r>
          </a:p>
        </p:txBody>
      </p:sp>
      <p:sp>
        <p:nvSpPr>
          <p:cNvPr id="4" name="Pladsholder til slidenummer 3"/>
          <p:cNvSpPr>
            <a:spLocks noGrp="1"/>
          </p:cNvSpPr>
          <p:nvPr>
            <p:ph type="sldNum" sz="quarter" idx="5"/>
          </p:nvPr>
        </p:nvSpPr>
        <p:spPr/>
        <p:txBody>
          <a:bodyPr/>
          <a:lstStyle/>
          <a:p>
            <a:fld id="{94B93D64-CBA9-DC43-9A78-93F2CB7949B4}" type="slidenum">
              <a:rPr lang="da-DK" smtClean="0"/>
              <a:t>22</a:t>
            </a:fld>
            <a:endParaRPr lang="da-DK"/>
          </a:p>
        </p:txBody>
      </p:sp>
    </p:spTree>
    <p:extLst>
      <p:ext uri="{BB962C8B-B14F-4D97-AF65-F5344CB8AC3E}">
        <p14:creationId xmlns:p14="http://schemas.microsoft.com/office/powerpoint/2010/main" val="4015398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Funktionærloven omfatter kun de persongrupper, som er nævnt heri – dvs. medarbejdere inden for handel og kontor (dog ikke almindelige lagerarbejdere), teknisk eller klinisk bistandsydelse og medarbejdere, der hovedsagelig udøver ledelse. Det fælles ”kendetegn” er, at de ikke – eller i under halvdelen af tiden – udfører håndværks- eller fabriksmæssigt arbejde. Denne afgrænsning er årsagen til, at der i timelønsoverenskomsterne opereres med ”funktionærlignende” ansættelser. Her tillægges nogle medarbejdere, som falder uden for definitionen i Funktionærloven, helt eller delvist de samme rettigheder som funktionærerne har.</a:t>
            </a:r>
          </a:p>
          <a:p>
            <a:endParaRPr lang="da-DK" dirty="0"/>
          </a:p>
          <a:p>
            <a:r>
              <a:rPr lang="da-DK" dirty="0"/>
              <a:t>Funktionærer har traditionelt haft bedre ansættelsesrettigheder end timelønnede. På en række områder har de overenskomstmæssige rettigheder dog indhentet Funktionærlovens – f.eks. m.h.t. beskyttelse mod opsigelse, hvor en timelønnet ikke kan opsiges under de første 3 måneders uafbrudt sygdom, mens en funktionær (og funktionærlignende ansatte) kan afskediges under sygdom – principielt set fra 1. fraværsdag – det forudsætter naturligvis, at der er en saglig afskedigelsesgrund. Ligeledes kan man i kontrakten aftale den såkaldte 120-dages regel, som betyder, at en funktionær kan opsiges med kun 1 måneds varsel, når funktionæren har modtaget sygeløn i 120 dage inden for de seneste 12 måneder.</a:t>
            </a:r>
          </a:p>
          <a:p>
            <a:endParaRPr lang="da-DK" dirty="0"/>
          </a:p>
          <a:p>
            <a:r>
              <a:rPr lang="da-DK" dirty="0"/>
              <a:t>Godtgørelsen ved lang anciennitet udgør 1 måneds løn efter 13 års anciennitet og 3 måneders løn efter 18 år.</a:t>
            </a:r>
          </a:p>
        </p:txBody>
      </p:sp>
      <p:sp>
        <p:nvSpPr>
          <p:cNvPr id="4" name="Pladsholder til slidenummer 3"/>
          <p:cNvSpPr>
            <a:spLocks noGrp="1"/>
          </p:cNvSpPr>
          <p:nvPr>
            <p:ph type="sldNum" sz="quarter" idx="5"/>
          </p:nvPr>
        </p:nvSpPr>
        <p:spPr/>
        <p:txBody>
          <a:bodyPr/>
          <a:lstStyle/>
          <a:p>
            <a:fld id="{94B93D64-CBA9-DC43-9A78-93F2CB7949B4}" type="slidenum">
              <a:rPr lang="da-DK" smtClean="0"/>
              <a:t>23</a:t>
            </a:fld>
            <a:endParaRPr lang="da-DK"/>
          </a:p>
        </p:txBody>
      </p:sp>
    </p:spTree>
    <p:extLst>
      <p:ext uri="{BB962C8B-B14F-4D97-AF65-F5344CB8AC3E}">
        <p14:creationId xmlns:p14="http://schemas.microsoft.com/office/powerpoint/2010/main" val="4025555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Særligt regelsæt for lærlinge, som medfører, at også lærlinge på uorganiserede virksomheder kommer til at betale løn efter overenskomsten.</a:t>
            </a:r>
          </a:p>
          <a:p>
            <a:endParaRPr lang="da-DK" dirty="0"/>
          </a:p>
          <a:p>
            <a:r>
              <a:rPr lang="da-DK" dirty="0"/>
              <a:t>Selv om der er nedsat et særligt nævn til at afgøre sagerne, kan de indbringes for de almindelige domstole.</a:t>
            </a:r>
          </a:p>
        </p:txBody>
      </p:sp>
      <p:sp>
        <p:nvSpPr>
          <p:cNvPr id="4" name="Pladsholder til slidenummer 3"/>
          <p:cNvSpPr>
            <a:spLocks noGrp="1"/>
          </p:cNvSpPr>
          <p:nvPr>
            <p:ph type="sldNum" sz="quarter" idx="5"/>
          </p:nvPr>
        </p:nvSpPr>
        <p:spPr/>
        <p:txBody>
          <a:bodyPr/>
          <a:lstStyle/>
          <a:p>
            <a:fld id="{94B93D64-CBA9-DC43-9A78-93F2CB7949B4}" type="slidenum">
              <a:rPr lang="da-DK" smtClean="0"/>
              <a:t>24</a:t>
            </a:fld>
            <a:endParaRPr lang="da-DK"/>
          </a:p>
        </p:txBody>
      </p:sp>
    </p:spTree>
    <p:extLst>
      <p:ext uri="{BB962C8B-B14F-4D97-AF65-F5344CB8AC3E}">
        <p14:creationId xmlns:p14="http://schemas.microsoft.com/office/powerpoint/2010/main" val="4210254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Jobklausuler er som udgangspunkt forbudte. De kan dog indgås i forbindelse med virksomhedsoverdragelse og under forudsætning af, at medarbejderen er oplyst om deres eksistens, at de max. varer 6 måneder, og medarbejderen har været beskæftiget i mindst 3 måneder i den overdragne virksomhed.</a:t>
            </a:r>
          </a:p>
          <a:p>
            <a:endParaRPr lang="da-DK" dirty="0"/>
          </a:p>
          <a:p>
            <a:r>
              <a:rPr lang="da-DK" dirty="0"/>
              <a:t>Konkurrenceklausuler kan kun indgås med medarbejdere, som indtager en betroet stilling eller har overdraget udnyttelsesretten til en opfindelse til arbejdsgiveren, som skriftligt er oplyst om hvilke forhold, der gør klausulen nødvendig, og som har været ansat i mindst 6 måneder. Samme skriftligheds- og anciennitetskrav gælder for, som kun kan omfatte aktive kunder inden for de seneste 12 måneder før fratrædelsen.</a:t>
            </a:r>
          </a:p>
          <a:p>
            <a:endParaRPr lang="da-DK" dirty="0"/>
          </a:p>
          <a:p>
            <a:r>
              <a:rPr lang="da-DK" sz="1200" b="0" i="0" u="none" strike="noStrike" kern="1200" dirty="0">
                <a:solidFill>
                  <a:schemeClr val="tx1"/>
                </a:solidFill>
                <a:effectLst/>
                <a:latin typeface="+mn-lt"/>
                <a:ea typeface="+mn-ea"/>
                <a:cs typeface="+mn-cs"/>
              </a:rPr>
              <a:t>Medarbejderne kan maximalt bindes i 12 måneder fra fratrædelsen og er i bindingsperioden berettiget til en kompensation.</a:t>
            </a:r>
          </a:p>
          <a:p>
            <a:endParaRPr lang="da-DK" dirty="0"/>
          </a:p>
        </p:txBody>
      </p:sp>
      <p:sp>
        <p:nvSpPr>
          <p:cNvPr id="4" name="Pladsholder til slidenummer 3"/>
          <p:cNvSpPr>
            <a:spLocks noGrp="1"/>
          </p:cNvSpPr>
          <p:nvPr>
            <p:ph type="sldNum" sz="quarter" idx="5"/>
          </p:nvPr>
        </p:nvSpPr>
        <p:spPr/>
        <p:txBody>
          <a:bodyPr/>
          <a:lstStyle/>
          <a:p>
            <a:fld id="{94B93D64-CBA9-DC43-9A78-93F2CB7949B4}" type="slidenum">
              <a:rPr lang="da-DK" smtClean="0"/>
              <a:t>25</a:t>
            </a:fld>
            <a:endParaRPr lang="da-DK"/>
          </a:p>
        </p:txBody>
      </p:sp>
    </p:spTree>
    <p:extLst>
      <p:ext uri="{BB962C8B-B14F-4D97-AF65-F5344CB8AC3E}">
        <p14:creationId xmlns:p14="http://schemas.microsoft.com/office/powerpoint/2010/main" val="409453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virksomheder med mere end 9 ansatte, skal der vælges en Arbejdsmiljørepræsentant (AMR). En AMR behøver ikke være medlem af de overenskomstbærende forbund, men opnår samme beskyttelse som en tillidsrepræsentant. Dvs. at der skal være tvingende årsager til at afskedige ham. Der er normalt ingen sanktion fra Arbejdstilsynet, hvis der ikke vælges en AMR, men man risikerer flere tilsyn (risikobaserede).</a:t>
            </a:r>
          </a:p>
          <a:p>
            <a:endParaRPr lang="da-DK" dirty="0"/>
          </a:p>
          <a:p>
            <a:r>
              <a:rPr lang="da-DK" dirty="0"/>
              <a:t>I virksomheder med større arbejdspladser (typisk anlægsarbejder), skal der vælges en ”plads-AMR”, når der er flere end 5 medarbejdere på pladsen. Hans funktion ophører, når der mandes ned til færre end 5.</a:t>
            </a:r>
          </a:p>
          <a:p>
            <a:endParaRPr lang="da-DK" dirty="0"/>
          </a:p>
          <a:p>
            <a:r>
              <a:rPr lang="da-DK" dirty="0"/>
              <a:t>De regler i Arbejdsmiljøloven, som har størst indflydelse på arbejdets tilrettelæggelse, er arbejdstidsreglerne, med fastlæggelse af 11- timers hvileperiode og ugentligt fridøgn. Især for virksomheder med vagtordning kan det være vanskeligt at overholde 11-timersreglen.</a:t>
            </a:r>
          </a:p>
          <a:p>
            <a:endParaRPr lang="da-DK" dirty="0"/>
          </a:p>
          <a:p>
            <a:r>
              <a:rPr lang="da-DK" dirty="0"/>
              <a:t>For unge under 18 gælder særligt strenge krav. Der er dog en række undtagelser for lærlinge, som i udgangspunktet skal følge de samme regler som de svende, de arbejder sammen med.</a:t>
            </a:r>
          </a:p>
          <a:p>
            <a:endParaRPr lang="da-DK" dirty="0"/>
          </a:p>
          <a:p>
            <a:r>
              <a:rPr lang="da-DK" dirty="0"/>
              <a:t>Mange virksomheder oplever også store udfordringer med reglerne om arbejdets udførelse, idet der stilles strenge krav til arbejdsgiverens indsats og instruktion for at minimere nedslidning og risiko for skade. Hvis en arbejdsulykke indtræffer, har arbejdsgiveren reelt objektivt ansvar (dvs. at han bliver ansvarlig, uanset hvor dumt en medarbejder har båret sig ad), og der falder store bødestraffe, når der sker skader.</a:t>
            </a:r>
          </a:p>
        </p:txBody>
      </p:sp>
      <p:sp>
        <p:nvSpPr>
          <p:cNvPr id="4" name="Pladsholder til slidenummer 3"/>
          <p:cNvSpPr>
            <a:spLocks noGrp="1"/>
          </p:cNvSpPr>
          <p:nvPr>
            <p:ph type="sldNum" sz="quarter" idx="5"/>
          </p:nvPr>
        </p:nvSpPr>
        <p:spPr/>
        <p:txBody>
          <a:bodyPr/>
          <a:lstStyle/>
          <a:p>
            <a:fld id="{94B93D64-CBA9-DC43-9A78-93F2CB7949B4}" type="slidenum">
              <a:rPr lang="da-DK" smtClean="0"/>
              <a:t>26</a:t>
            </a:fld>
            <a:endParaRPr lang="da-DK"/>
          </a:p>
        </p:txBody>
      </p:sp>
    </p:spTree>
    <p:extLst>
      <p:ext uri="{BB962C8B-B14F-4D97-AF65-F5344CB8AC3E}">
        <p14:creationId xmlns:p14="http://schemas.microsoft.com/office/powerpoint/2010/main" val="2780407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Forskelsbehandlingsloven tages stilling til alle andre situationer med forskelsbehandling end kønsdiskrimination og diskrimination på grund af orlov ved barsel – dette håndteres i Ligebehandlingsloven.</a:t>
            </a:r>
          </a:p>
          <a:p>
            <a:endParaRPr lang="da-DK" dirty="0"/>
          </a:p>
          <a:p>
            <a:r>
              <a:rPr lang="da-DK" dirty="0"/>
              <a:t>Forskelsbehandlingsloven udspringer af et EU-direktiv, og den beskytter generelt mod forskelsbehandling i forhold til de nævnte kategorier.</a:t>
            </a:r>
          </a:p>
          <a:p>
            <a:endParaRPr lang="da-DK" dirty="0"/>
          </a:p>
          <a:p>
            <a:r>
              <a:rPr lang="da-DK" dirty="0"/>
              <a:t>Som udgangspunkt skal den, der påberåber sig diskrimination, bevise/sandsynliggøre, at dette finder sted. Hvis forskelsbehandling sandsynliggøres, skal arbejdsgiveren bevise, at dette ikke er tilfældet. Godtgørelse for diskrimination kan udgøre op til 12 måneders løn.</a:t>
            </a:r>
          </a:p>
          <a:p>
            <a:endParaRPr lang="da-DK" dirty="0"/>
          </a:p>
          <a:p>
            <a:r>
              <a:rPr lang="da-DK" dirty="0"/>
              <a:t>I ligebehandlingsloven er der omvendt bevisbyrde. Dvs. at en lønmodtager blot kan rejse et erstatningskrav, og det er så op til arbejdsgiveren at bevise, at man ikke har diskrimineret på grund af køn eller orlov. Her kan godtgørelsen udgøre op til 18 måneders løn.</a:t>
            </a:r>
          </a:p>
        </p:txBody>
      </p:sp>
      <p:sp>
        <p:nvSpPr>
          <p:cNvPr id="4" name="Pladsholder til slidenummer 3"/>
          <p:cNvSpPr>
            <a:spLocks noGrp="1"/>
          </p:cNvSpPr>
          <p:nvPr>
            <p:ph type="sldNum" sz="quarter" idx="5"/>
          </p:nvPr>
        </p:nvSpPr>
        <p:spPr/>
        <p:txBody>
          <a:bodyPr/>
          <a:lstStyle/>
          <a:p>
            <a:fld id="{94B93D64-CBA9-DC43-9A78-93F2CB7949B4}" type="slidenum">
              <a:rPr lang="da-DK" smtClean="0"/>
              <a:t>27</a:t>
            </a:fld>
            <a:endParaRPr lang="da-DK"/>
          </a:p>
        </p:txBody>
      </p:sp>
    </p:spTree>
    <p:extLst>
      <p:ext uri="{BB962C8B-B14F-4D97-AF65-F5344CB8AC3E}">
        <p14:creationId xmlns:p14="http://schemas.microsoft.com/office/powerpoint/2010/main" val="2602752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Udover den særlige aftalemodel – eller måske på grund af denne model – har Danmark været fremhævet for ”flexicurity” – (sammentrækning af </a:t>
            </a:r>
            <a:r>
              <a:rPr lang="da-DK" dirty="0" err="1"/>
              <a:t>flexibility</a:t>
            </a:r>
            <a:r>
              <a:rPr lang="da-DK" dirty="0"/>
              <a:t> og security). Fleksibiliteten er skabt gennem de relativt korte opsigelsesvarsler, som er aftalt i kollektive overenskomster. I andre europæiske lande er der dels væsentlig længere opsigelsesvarsler, dels regler om høring af offentlige instanser, a-kasser eller lignende, når en fastansat medarbejder skal opsiges. På grund af disse stive regler vælger mange virksomheder i udlandet at ansætte på tidsbegrænsede aftaler eller have vikarer. </a:t>
            </a:r>
          </a:p>
          <a:p>
            <a:r>
              <a:rPr lang="da-DK" dirty="0"/>
              <a:t>Sikkerheden består i, at vi i Danmark har et aktivt arbejdsmarked med en jobrotation på ca. 20 % - dvs. at danske lønmodtagere i gennemsnit skifter job hvert 5. år. Sammenholdt med , at de fleste timelønnede tillige har en relativt høj dagpengedækning (60-70 %), betyder det, at de færreste bliver ramt af længerevarende ledighed, og at de i ledighedsperioden er sikret en rimelig indkomst. </a:t>
            </a:r>
          </a:p>
          <a:p>
            <a:r>
              <a:rPr lang="da-DK" dirty="0"/>
              <a:t>Endvidere sikrer den danske model mod usaglige afskedigelser, idet der både i Hovedaftalen og i Funktionærloven stilles krav til opsigelsens saglighed for medarbejdere med mere end 9 måneders anciennitet på opsigelsestidspunktet.</a:t>
            </a:r>
          </a:p>
        </p:txBody>
      </p:sp>
      <p:sp>
        <p:nvSpPr>
          <p:cNvPr id="4" name="Pladsholder til slidenummer 3"/>
          <p:cNvSpPr>
            <a:spLocks noGrp="1"/>
          </p:cNvSpPr>
          <p:nvPr>
            <p:ph type="sldNum" sz="quarter" idx="5"/>
          </p:nvPr>
        </p:nvSpPr>
        <p:spPr/>
        <p:txBody>
          <a:bodyPr/>
          <a:lstStyle/>
          <a:p>
            <a:fld id="{94B93D64-CBA9-DC43-9A78-93F2CB7949B4}" type="slidenum">
              <a:rPr lang="da-DK" smtClean="0"/>
              <a:t>4</a:t>
            </a:fld>
            <a:endParaRPr lang="da-DK"/>
          </a:p>
        </p:txBody>
      </p:sp>
    </p:spTree>
    <p:extLst>
      <p:ext uri="{BB962C8B-B14F-4D97-AF65-F5344CB8AC3E}">
        <p14:creationId xmlns:p14="http://schemas.microsoft.com/office/powerpoint/2010/main" val="185561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 det private arbejdsmarked hedder hovedorganisationerne Dansk Arbejdsgiverforening (DA) og Landsorganisationen i Danmark (LO). I april 2018 blev det besluttet, at LO og FTF (</a:t>
            </a:r>
            <a:r>
              <a:rPr lang="da-DK" sz="1200" b="0" i="0" u="none" strike="noStrike" kern="1200" dirty="0">
                <a:solidFill>
                  <a:schemeClr val="tx1"/>
                </a:solidFill>
                <a:effectLst/>
                <a:latin typeface="+mn-lt"/>
                <a:ea typeface="+mn-ea"/>
                <a:cs typeface="+mn-cs"/>
              </a:rPr>
              <a:t>Funktionærernes og Tjenestemændenes Fællesråd) fusioneres i en ny, fælles hovedorganisation. Det endelige navn kendes endnu ikke, ligesom vi heller ikke ved, hvilken indflydelse fusionen vil få på fremtidige overenskomstforhandlinger.</a:t>
            </a:r>
          </a:p>
          <a:p>
            <a:endParaRPr lang="da-DK" dirty="0"/>
          </a:p>
          <a:p>
            <a:r>
              <a:rPr lang="da-DK" dirty="0"/>
              <a:t>DA’s medlemmer er i alt 14 arbejdsgiverforeninger med Dansk Industri, Dansk Erhverv, Dansk Byggeri og TEKNIQ som de 4 største. På lønmodtagersiden har LO 18 medlemsforbund mens FTF har 70. De toneangivende forbund på </a:t>
            </a:r>
            <a:r>
              <a:rPr lang="da-DK" dirty="0" err="1"/>
              <a:t>TEKNIQs</a:t>
            </a:r>
            <a:r>
              <a:rPr lang="da-DK" dirty="0"/>
              <a:t> område er Dansk El-Forbund, Blik &amp; Rør, Dansk Metal og 3F. På funktionærsiden er det TL og HK samt Lederne. </a:t>
            </a:r>
          </a:p>
          <a:p>
            <a:endParaRPr lang="da-DK" dirty="0"/>
          </a:p>
          <a:p>
            <a:r>
              <a:rPr lang="da-DK" dirty="0"/>
              <a:t>Arbejdsgiverforeningernes medlemmer er virksomheder, hvilket for TEKNIQ spænder fra enkeltmandsvirksomheder til koncernforbundne virksomheder med flere tusind ansatte. Forbundenes medlemmer er de enkelte lønmodtagere. </a:t>
            </a:r>
          </a:p>
        </p:txBody>
      </p:sp>
      <p:sp>
        <p:nvSpPr>
          <p:cNvPr id="4" name="Pladsholder til slidenummer 3"/>
          <p:cNvSpPr>
            <a:spLocks noGrp="1"/>
          </p:cNvSpPr>
          <p:nvPr>
            <p:ph type="sldNum" sz="quarter" idx="5"/>
          </p:nvPr>
        </p:nvSpPr>
        <p:spPr/>
        <p:txBody>
          <a:bodyPr/>
          <a:lstStyle/>
          <a:p>
            <a:fld id="{94B93D64-CBA9-DC43-9A78-93F2CB7949B4}" type="slidenum">
              <a:rPr lang="da-DK" smtClean="0"/>
              <a:t>5</a:t>
            </a:fld>
            <a:endParaRPr lang="da-DK"/>
          </a:p>
        </p:txBody>
      </p:sp>
    </p:spTree>
    <p:extLst>
      <p:ext uri="{BB962C8B-B14F-4D97-AF65-F5344CB8AC3E}">
        <p14:creationId xmlns:p14="http://schemas.microsoft.com/office/powerpoint/2010/main" val="2360710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Hovedaftalen er det private arbejdsmarkeds ”grundlov”, idet den fastlægger rammerne det danske aftalesystem. Hovedaftalens indhold gennemgås i de følgende slides. Ud over Hovedaftalen er der mellem DA og LO indgået en række andre aftaler. </a:t>
            </a:r>
          </a:p>
          <a:p>
            <a:pPr marL="171450" indent="-171450">
              <a:buFontTx/>
              <a:buChar char="-"/>
            </a:pPr>
            <a:r>
              <a:rPr lang="da-DK" dirty="0"/>
              <a:t>Samarbejdsaftalen beskriver reglerne for oprettelse af Samarbejdsudvalg i virksomheder med mere end 35 ansatte. Samarbejdsaftalen implementerer endvidere EU-direktivet om European Work </a:t>
            </a:r>
            <a:r>
              <a:rPr lang="da-DK" dirty="0" err="1"/>
              <a:t>Counsils</a:t>
            </a:r>
            <a:r>
              <a:rPr lang="da-DK" dirty="0"/>
              <a:t> på det private arbejdsmarked. Herudover indeholder Samarbejdsaftalen tillægsaftaler om Lederes deltagelse i SU, ligebehandling og integration samt rammeaftale for telearbejde.</a:t>
            </a:r>
          </a:p>
          <a:p>
            <a:pPr marL="171450" indent="-171450">
              <a:buFontTx/>
              <a:buChar char="-"/>
            </a:pPr>
            <a:r>
              <a:rPr lang="da-DK" dirty="0"/>
              <a:t>Norm for behandling af faglig strid fastlægger reglerne for gennemførelse af mæglings- og organisationsmøde samt faglig voldgift, medmindre andet er aftalt ved kollektiv overenskomst. Endvidere fastslås retten til at standse arbejdet i tilfælde af betalingsstandsning/konkurs </a:t>
            </a:r>
            <a:r>
              <a:rPr lang="da-DK" sz="1200" b="0" i="0" u="none" strike="noStrike" kern="1200" dirty="0">
                <a:solidFill>
                  <a:schemeClr val="tx1"/>
                </a:solidFill>
                <a:effectLst/>
                <a:latin typeface="+mn-lt"/>
                <a:ea typeface="+mn-ea"/>
                <a:cs typeface="+mn-cs"/>
              </a:rPr>
              <a:t>eller hensynet til liv, velfærd eller ære giver tvingende grunde til at standse arbejdet. Her tænkes f.eks. på situationer, hvor man bliver udsat for helbredsskadelige stoffer (asbest, formaldehyd el.lign.), og der ikke stilles værnemidler til rådighed, eller man bliver krænket på sin ære.</a:t>
            </a:r>
          </a:p>
          <a:p>
            <a:pPr marL="171450" indent="-171450">
              <a:buFontTx/>
              <a:buChar char="-"/>
            </a:pPr>
            <a:r>
              <a:rPr lang="da-DK" sz="1200" b="0" i="0" u="none" strike="noStrike" kern="1200" dirty="0">
                <a:solidFill>
                  <a:schemeClr val="tx1"/>
                </a:solidFill>
                <a:effectLst/>
                <a:latin typeface="+mn-lt"/>
                <a:ea typeface="+mn-ea"/>
                <a:cs typeface="+mn-cs"/>
              </a:rPr>
              <a:t>Feriekortaftalen giver organiserede virksomheder ret til at beholde feriepengene, til de skal udbetales mod at udstede et feriekort senest den 15. februar. alternativt skal feriepengene afregnes kvartalsvis til Feriekonto.</a:t>
            </a:r>
          </a:p>
          <a:p>
            <a:pPr marL="0" indent="0">
              <a:buFontTx/>
              <a:buNone/>
            </a:pPr>
            <a:endParaRPr lang="da-DK" sz="1200" b="0" i="0" u="none" strike="noStrike" kern="1200" dirty="0">
              <a:solidFill>
                <a:schemeClr val="tx1"/>
              </a:solidFill>
              <a:effectLst/>
              <a:latin typeface="+mn-lt"/>
              <a:ea typeface="+mn-ea"/>
              <a:cs typeface="+mn-cs"/>
            </a:endParaRPr>
          </a:p>
          <a:p>
            <a:pPr marL="0" indent="0">
              <a:buFontTx/>
              <a:buNone/>
            </a:pPr>
            <a:r>
              <a:rPr lang="da-DK" sz="1200" b="0" i="0" u="none" strike="noStrike" kern="1200" dirty="0">
                <a:solidFill>
                  <a:schemeClr val="tx1"/>
                </a:solidFill>
                <a:effectLst/>
                <a:latin typeface="+mn-lt"/>
                <a:ea typeface="+mn-ea"/>
                <a:cs typeface="+mn-cs"/>
              </a:rPr>
              <a:t>Overenskomsterne indgås mellem arbejdsgiverforeninger og forbund. De er typisk områdeoverenskomster, som dækker et fagområde – elektrikeroverenskomsten og vvs-overenskomsten. Det betyder, at overenskomsten omfatter alle, der udfører det overenskomstdækkede arbejde, og som er ansat på en organiseret virksomhed, uanset om medarbejderne har en relevant faglig uddannelse og/eller er medlem af det overenskomstbærende forbund. I forbindelse med overenskomsterne er der mellem parterne aftalt uddannelses- og samarbejdsfonde, som finansierer de faglige uddannelser. Endvidere er der i en række overenskomster aftalt Kompetencefonde, som giver tilskud til efteruddannelse, og endelig er der aftalt barselsfonde, som delvist udligner virksomhedernes udgifter til løn under barsel. Overenskomsternes indhold gennemgås på efterfølgende slides.</a:t>
            </a:r>
          </a:p>
          <a:p>
            <a:pPr marL="0" indent="0">
              <a:buFontTx/>
              <a:buNone/>
            </a:pPr>
            <a:endParaRPr lang="da-DK" sz="1200" b="0" i="0" u="none" strike="noStrike" kern="1200" dirty="0">
              <a:solidFill>
                <a:schemeClr val="tx1"/>
              </a:solidFill>
              <a:effectLst/>
              <a:latin typeface="+mn-lt"/>
              <a:ea typeface="+mn-ea"/>
              <a:cs typeface="+mn-cs"/>
            </a:endParaRPr>
          </a:p>
          <a:p>
            <a:pPr marL="0" indent="0">
              <a:buFontTx/>
              <a:buNone/>
            </a:pPr>
            <a:r>
              <a:rPr lang="da-DK" sz="1200" b="0" i="0" u="none" strike="noStrike" kern="1200" dirty="0">
                <a:solidFill>
                  <a:schemeClr val="tx1"/>
                </a:solidFill>
                <a:effectLst/>
                <a:latin typeface="+mn-lt"/>
                <a:ea typeface="+mn-ea"/>
                <a:cs typeface="+mn-cs"/>
              </a:rPr>
              <a:t>Lokalaftaler indgås på </a:t>
            </a:r>
            <a:r>
              <a:rPr lang="da-DK" sz="1200" b="0" i="0" u="none" strike="noStrike" kern="1200" dirty="0" err="1">
                <a:solidFill>
                  <a:schemeClr val="tx1"/>
                </a:solidFill>
                <a:effectLst/>
                <a:latin typeface="+mn-lt"/>
                <a:ea typeface="+mn-ea"/>
                <a:cs typeface="+mn-cs"/>
              </a:rPr>
              <a:t>virksoomhedsniveau</a:t>
            </a:r>
            <a:r>
              <a:rPr lang="da-DK" sz="1200" b="0" i="0" u="none" strike="noStrike" kern="1200" dirty="0">
                <a:solidFill>
                  <a:schemeClr val="tx1"/>
                </a:solidFill>
                <a:effectLst/>
                <a:latin typeface="+mn-lt"/>
                <a:ea typeface="+mn-ea"/>
                <a:cs typeface="+mn-cs"/>
              </a:rPr>
              <a:t> mellem virksomhedens ledelse og medarbejderne.</a:t>
            </a:r>
          </a:p>
        </p:txBody>
      </p:sp>
      <p:sp>
        <p:nvSpPr>
          <p:cNvPr id="4" name="Pladsholder til slidenummer 3"/>
          <p:cNvSpPr>
            <a:spLocks noGrp="1"/>
          </p:cNvSpPr>
          <p:nvPr>
            <p:ph type="sldNum" sz="quarter" idx="5"/>
          </p:nvPr>
        </p:nvSpPr>
        <p:spPr/>
        <p:txBody>
          <a:bodyPr/>
          <a:lstStyle/>
          <a:p>
            <a:fld id="{94B93D64-CBA9-DC43-9A78-93F2CB7949B4}" type="slidenum">
              <a:rPr lang="da-DK" smtClean="0"/>
              <a:t>6</a:t>
            </a:fld>
            <a:endParaRPr lang="da-DK"/>
          </a:p>
        </p:txBody>
      </p:sp>
    </p:spTree>
    <p:extLst>
      <p:ext uri="{BB962C8B-B14F-4D97-AF65-F5344CB8AC3E}">
        <p14:creationId xmlns:p14="http://schemas.microsoft.com/office/powerpoint/2010/main" val="57330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Både arbejdsgivere og lønmodtagere har ret til at organisere sig, og tiltag, som skyldes en af parternes organisationsforhold, vil være i strid med Hovedaftalen og vil kunne medføre bod i Arbejdsretten</a:t>
            </a:r>
          </a:p>
          <a:p>
            <a:endParaRPr lang="da-DK" dirty="0"/>
          </a:p>
          <a:p>
            <a:r>
              <a:rPr lang="da-DK" dirty="0"/>
              <a:t>Alle former for strejker eller lockouts vil være overenskomststridige, medmindre de er varslede i forbindelse med en overenskomstfornyelse eller –indgåelse (ved nye virksomheder eller nyt fagområde, hvor forbundet har krævet overenskomst) eller medarbejdernes liv, velfærd eller ære er truet. ”Liv” kan f.eks. være i tilfælde at overisede stilladser – så kan man nægte at arbejde på stilladset. Ligeledes er det fastslået i Arbejdsretten, at arbejde med asbest kan nægtes, hvis ikke de gældende forskrifter for sådant arbejde er overholdt. ”Velfærd” kan dels være arbejde under ubehagelige forhold (ekstrem varme eller kulde), dels manglende lønudbetaling.  ”Ære” vil ofte bestå i krænkende handlinger f.eks. at en muslim tvinges til at spise svinekød, eller at en medarbejders blufærdighed bevidst krænkes.</a:t>
            </a:r>
          </a:p>
          <a:p>
            <a:endParaRPr lang="da-DK" dirty="0"/>
          </a:p>
          <a:p>
            <a:r>
              <a:rPr lang="da-DK" dirty="0"/>
              <a:t>Varsling af strejke eller lockout forudsætter, at et kompetent organ hos enten forbund eller arbejdsgiverforening har vedtaget konflikten. 1. varsel kan afgives inden kompetent tager stilling, men 2. varsel skal indeholde meddelelse om beslutningen. </a:t>
            </a:r>
          </a:p>
          <a:p>
            <a:r>
              <a:rPr lang="da-DK" dirty="0"/>
              <a:t>En retshåndhævende konflikt foreligger i situationer, hvor en part har iværksat en overenskomststridig strejke/lockout. Under visse – meget begrænsede – omstændigheder, kan modparten har varsle en ”modkonflikt”, så man f.eks. kan boykotte et forbund/en arbejdsgiver. Retshåndhævende konflikter forekommer dog meget sjældent.</a:t>
            </a:r>
          </a:p>
        </p:txBody>
      </p:sp>
      <p:sp>
        <p:nvSpPr>
          <p:cNvPr id="4" name="Pladsholder til slidenummer 3"/>
          <p:cNvSpPr>
            <a:spLocks noGrp="1"/>
          </p:cNvSpPr>
          <p:nvPr>
            <p:ph type="sldNum" sz="quarter" idx="5"/>
          </p:nvPr>
        </p:nvSpPr>
        <p:spPr/>
        <p:txBody>
          <a:bodyPr/>
          <a:lstStyle/>
          <a:p>
            <a:fld id="{94B93D64-CBA9-DC43-9A78-93F2CB7949B4}" type="slidenum">
              <a:rPr lang="da-DK" smtClean="0"/>
              <a:t>7</a:t>
            </a:fld>
            <a:endParaRPr lang="da-DK"/>
          </a:p>
        </p:txBody>
      </p:sp>
    </p:spTree>
    <p:extLst>
      <p:ext uri="{BB962C8B-B14F-4D97-AF65-F5344CB8AC3E}">
        <p14:creationId xmlns:p14="http://schemas.microsoft.com/office/powerpoint/2010/main" val="3690782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Fredspligten:</a:t>
            </a:r>
          </a:p>
          <a:p>
            <a:r>
              <a:rPr lang="da-DK" dirty="0"/>
              <a:t>Andre forbund og/eller lønmodtagere må ikke støtte en overenskomststridig arbejdsnedlæggelse/strejke. Dette vil i sig selv være et brud på Hovedaftalen. </a:t>
            </a:r>
          </a:p>
          <a:p>
            <a:endParaRPr lang="da-DK" dirty="0"/>
          </a:p>
          <a:p>
            <a:r>
              <a:rPr lang="da-DK" dirty="0"/>
              <a:t>På tilsvarende måde må ingen af parterne modarbejde en lovligt varslet konflikt. Dette gælder især i forbindelse med forbundenes overenskomstkrav overfor uorganiserede virksomheder (herunder medlemmer af f.eks. Kristelig Arbejdsgiverforening). Når der er varslet strejke overfor en uorganiseret virksomhed, må ingen medlemmer af det pågældende forbund tage arbejde i den strejkeramte virksomhed, og når der er varslet sympatikonflikt fra resten af LO-forbundene, skal andre organiserede virksomheder på den pågældende arbejdsplads undlade at sende sine medarbejdere på pladsen, indtil der enten er tegnet overenskomst, eller den konfliktramte virksomhed har forladt pladsen. Dette kaldes en lovlig blokade af virksomheden.</a:t>
            </a:r>
          </a:p>
          <a:p>
            <a:r>
              <a:rPr lang="da-DK" dirty="0"/>
              <a:t>§3:</a:t>
            </a:r>
          </a:p>
          <a:p>
            <a:r>
              <a:rPr lang="da-DK" dirty="0"/>
              <a:t>Brud på overenskomsten – f.eks. undladelse af at betale tillæg for overarbejde el.lign. – indbringes for Arbejdsretten. Første skridt er indkaldelse til fællesmøde mellem DA og LO. Hvis der er uenighed om medarbejdere, der udfører et bestemt stykke arbejde, er omfattet af overenskomsten, skal dette afgøres ved faglig voldgift.</a:t>
            </a:r>
          </a:p>
          <a:p>
            <a:r>
              <a:rPr lang="da-DK" dirty="0"/>
              <a:t>§4:</a:t>
            </a:r>
          </a:p>
          <a:p>
            <a:r>
              <a:rPr lang="da-DK" dirty="0"/>
              <a:t>Arbejdsgiveren har retten til at lede og fordele arbejdet, herunder retten til at udstede reglementariske bestemmelser og kontrolforanstaltninger. Hvis der indføres kontrolforanstaltninger i form af overvågning – hvad enten der er tale om GPS-, video- eller anden overvågning – skal dette varsles med 6 uger, inden det iværksættes. Ved nyansættelse herefter, skal det oplyses ved ansættelsen. </a:t>
            </a:r>
          </a:p>
          <a:p>
            <a:r>
              <a:rPr lang="da-DK" dirty="0"/>
              <a:t>Ifølge retspraksis i Arbejdsretten indeholder ledelsesretten også det såkaldte fortolkningsfortrin, som betyder, at arbejdsgiveren har retten til at fortolke overenskomsten, men naturligvis med den risiko, at han senere underkendes i en Faglig Voldgift eller i Arbejdsretten, hvis der er tale om et brud på overenskomsten. </a:t>
            </a:r>
          </a:p>
          <a:p>
            <a:endParaRPr lang="da-DK" dirty="0"/>
          </a:p>
        </p:txBody>
      </p:sp>
      <p:sp>
        <p:nvSpPr>
          <p:cNvPr id="4" name="Pladsholder til slidenummer 3"/>
          <p:cNvSpPr>
            <a:spLocks noGrp="1"/>
          </p:cNvSpPr>
          <p:nvPr>
            <p:ph type="sldNum" sz="quarter" idx="5"/>
          </p:nvPr>
        </p:nvSpPr>
        <p:spPr/>
        <p:txBody>
          <a:bodyPr/>
          <a:lstStyle/>
          <a:p>
            <a:fld id="{94B93D64-CBA9-DC43-9A78-93F2CB7949B4}" type="slidenum">
              <a:rPr lang="da-DK" smtClean="0"/>
              <a:t>8</a:t>
            </a:fld>
            <a:endParaRPr lang="da-DK"/>
          </a:p>
        </p:txBody>
      </p:sp>
    </p:spTree>
    <p:extLst>
      <p:ext uri="{BB962C8B-B14F-4D97-AF65-F5344CB8AC3E}">
        <p14:creationId xmlns:p14="http://schemas.microsoft.com/office/powerpoint/2010/main" val="2729284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4,2:</a:t>
            </a:r>
          </a:p>
          <a:p>
            <a:r>
              <a:rPr lang="da-DK" dirty="0"/>
              <a:t>Hvis man ansætter medarbejdere til et bestemt stykke akkordarbejde, kan man ikke ændre på deres forhold, medmindre der er taget forbehold herfor, eller medarbejderne kompenseres for deres evt. økonomiske tab. Det medfører, at man kan blive dømt til at betale som om akkorden var blevet færdiggjort. Dvs. samme overskud pr. time som indtjent indtil akkorden stoppes. P.t. faglig voldgift herom i TEKNIQ</a:t>
            </a:r>
          </a:p>
          <a:p>
            <a:r>
              <a:rPr lang="da-DK" dirty="0"/>
              <a:t>§ 4,3:</a:t>
            </a:r>
          </a:p>
          <a:p>
            <a:r>
              <a:rPr lang="da-DK" dirty="0"/>
              <a:t>Oprindeligt var der ingen beskyttelse i Hovedaftalen mod opsigelse. De nuværende regler er indført i 1960, og der kræves nu en saglig, skriftlig begrundelse, hvis medarbejderen har mere end 9 mdrs. anciennitet. Hvis medarbejderen mener, at afskedigelsen er usaglig, skal medarbejderen/TR/forbundet lokalafdeling senest 14 dage efter have afholdt en lokalforhandling herom. Hvis afskedigelsen fastholdes, skal der afholdes mæglingsmøde hurtigst muligt. I hovedaftalen er der skrevet ”organisationsforhandling”, hvilket normalt tolkes som et mæglingsmøde, men også kan medføre et organisationsmøde. Hvis der fortsat ikke er enighed, skal afskedigelsen inden 7 kalenderdage indbringes for Afskedigelsesnævnet. Overskrides fristen, uden at det skyldes arbejdsgiversiden, skal sagen afvises fra nævnet.</a:t>
            </a:r>
          </a:p>
          <a:p>
            <a:r>
              <a:rPr lang="da-DK" dirty="0"/>
              <a:t>Når en sag behandles ved Afskedigelsesnævnet, kan nævnet underkende afskedigelsen med den virkning, at medarbejderen kan genindtræde i sin stilling. Det er dog en forudsætning, at samarbejdet ikke har lidt væsentlig skade. I modsat fald kan der tilkendes erstatning på o </a:t>
            </a:r>
            <a:r>
              <a:rPr lang="da-DK" dirty="0" err="1"/>
              <a:t>ptil</a:t>
            </a:r>
            <a:r>
              <a:rPr lang="da-DK" dirty="0"/>
              <a:t> 52 ugers løn – niveauet ligger normalt på ca. 1-1½ uges løn pr. </a:t>
            </a:r>
            <a:r>
              <a:rPr lang="da-DK" dirty="0" err="1"/>
              <a:t>anciennitetsår</a:t>
            </a:r>
            <a:r>
              <a:rPr lang="da-DK" dirty="0"/>
              <a:t> med mulighed for højere erstatning, hvis der er skærpende omstændigheder.</a:t>
            </a:r>
          </a:p>
        </p:txBody>
      </p:sp>
      <p:sp>
        <p:nvSpPr>
          <p:cNvPr id="4" name="Pladsholder til slidenummer 3"/>
          <p:cNvSpPr>
            <a:spLocks noGrp="1"/>
          </p:cNvSpPr>
          <p:nvPr>
            <p:ph type="sldNum" sz="quarter" idx="5"/>
          </p:nvPr>
        </p:nvSpPr>
        <p:spPr/>
        <p:txBody>
          <a:bodyPr/>
          <a:lstStyle/>
          <a:p>
            <a:fld id="{94B93D64-CBA9-DC43-9A78-93F2CB7949B4}" type="slidenum">
              <a:rPr lang="da-DK" smtClean="0"/>
              <a:t>9</a:t>
            </a:fld>
            <a:endParaRPr lang="da-DK"/>
          </a:p>
        </p:txBody>
      </p:sp>
    </p:spTree>
    <p:extLst>
      <p:ext uri="{BB962C8B-B14F-4D97-AF65-F5344CB8AC3E}">
        <p14:creationId xmlns:p14="http://schemas.microsoft.com/office/powerpoint/2010/main" val="3058290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5:</a:t>
            </a:r>
          </a:p>
          <a:p>
            <a:r>
              <a:rPr lang="da-DK" dirty="0"/>
              <a:t>Bestemmelsen giver arbejdsgiveren mulighed for at kræve, at ledere ikke er medlem af samme forbund, som deres medarbejdere. Dette bunder dels i ønsket om, at der skal være en loyalitet overfor arbejdsgiveren (i stedet for forbundet), dels i det faktum, at i overenskomstfornyelsessituationen vil alle medlemmer af de overenskomstbærende forbund kunne blive pålagt at strejke. Arbejdsgiverens rettigheder er dog begrænset af lov om foreningsfrihed, som reelt forbyder arbejdsgiveren i at blande sig i sine ansattes organisationsforhold. Bestemmelsen har på denne baggrund mistet en stor del af sin betydning.</a:t>
            </a:r>
          </a:p>
          <a:p>
            <a:r>
              <a:rPr lang="da-DK" dirty="0"/>
              <a:t>§ 6:</a:t>
            </a:r>
          </a:p>
          <a:p>
            <a:r>
              <a:rPr lang="da-DK" dirty="0"/>
              <a:t>Det er i strid med Hovedaftalen, hvis man konstruerer et medejerforhold i et forsøg på at holde ansatte uden for overenskomstdækning. Der skal være tale om et reelt medejerforhold med en reel indflydelse i selskabet – typisk mindst 15-20 % ejerandel. Den endelige vurdering afhænger dog af omstændighederne i øvrigt.</a:t>
            </a:r>
          </a:p>
          <a:p>
            <a:r>
              <a:rPr lang="da-DK" dirty="0"/>
              <a:t>§ 7:</a:t>
            </a:r>
          </a:p>
          <a:p>
            <a:r>
              <a:rPr lang="da-DK" dirty="0"/>
              <a:t>Bestemmelsen fastslår dels et opsigelsesvarsel, dels princippet om, at overenskomster gælder, indtil en anden overenskomst træder i stedet, eller den konfliktes væk i en frigørelseskonflikt. Dvs. at parterne enten skal være enige om, at en overenskomst bortfalder, eller de skal gennem en konflikt med strejke/lockout for at fjerne en overenskomst. vi har senest set en sådan frigørelseskonflikt på CSC, hvor man opsagde en overenskomst med Prosa og efter endt frigørelseskonflikt indgik en ny (og billigere) med HK.</a:t>
            </a:r>
          </a:p>
          <a:p>
            <a:r>
              <a:rPr lang="da-DK" dirty="0"/>
              <a:t>§ 8:</a:t>
            </a:r>
          </a:p>
          <a:p>
            <a:r>
              <a:rPr lang="da-DK" dirty="0"/>
              <a:t>Indeholder en minimumsbeskyttelse af tillidsrepræsentanter. Næste alle overenskomster indeholder regler, som sikrer tillidsrepræsentanterne bedre.</a:t>
            </a:r>
          </a:p>
          <a:p>
            <a:r>
              <a:rPr lang="da-DK" dirty="0"/>
              <a:t>§ 9:</a:t>
            </a:r>
          </a:p>
          <a:p>
            <a:r>
              <a:rPr lang="da-DK" dirty="0"/>
              <a:t>En mere formel bestemmelse, som opfordrer til samarbejde, og som fastslår, at man ikke må læge hindringer i vejen for at en medarbejder udfører så meget og så godt arbejde, som hans evner og uddannelse tillader ham.</a:t>
            </a:r>
          </a:p>
        </p:txBody>
      </p:sp>
      <p:sp>
        <p:nvSpPr>
          <p:cNvPr id="4" name="Pladsholder til slidenummer 3"/>
          <p:cNvSpPr>
            <a:spLocks noGrp="1"/>
          </p:cNvSpPr>
          <p:nvPr>
            <p:ph type="sldNum" sz="quarter" idx="5"/>
          </p:nvPr>
        </p:nvSpPr>
        <p:spPr/>
        <p:txBody>
          <a:bodyPr/>
          <a:lstStyle/>
          <a:p>
            <a:fld id="{94B93D64-CBA9-DC43-9A78-93F2CB7949B4}" type="slidenum">
              <a:rPr lang="da-DK" smtClean="0"/>
              <a:t>10</a:t>
            </a:fld>
            <a:endParaRPr lang="da-DK"/>
          </a:p>
        </p:txBody>
      </p:sp>
    </p:spTree>
    <p:extLst>
      <p:ext uri="{BB962C8B-B14F-4D97-AF65-F5344CB8AC3E}">
        <p14:creationId xmlns:p14="http://schemas.microsoft.com/office/powerpoint/2010/main" val="4223015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91833B09-73EE-5140-AB91-BE23739BB33C}"/>
              </a:ext>
            </a:extLst>
          </p:cNvPr>
          <p:cNvPicPr>
            <a:picLocks noChangeAspect="1"/>
          </p:cNvPicPr>
          <p:nvPr userDrawn="1"/>
        </p:nvPicPr>
        <p:blipFill>
          <a:blip r:embed="rId2"/>
          <a:stretch>
            <a:fillRect/>
          </a:stretch>
        </p:blipFill>
        <p:spPr>
          <a:xfrm>
            <a:off x="0" y="0"/>
            <a:ext cx="12207958" cy="6858000"/>
          </a:xfrm>
          <a:prstGeom prst="rect">
            <a:avLst/>
          </a:prstGeom>
          <a:solidFill>
            <a:srgbClr val="365888"/>
          </a:solidFill>
        </p:spPr>
      </p:pic>
      <p:pic>
        <p:nvPicPr>
          <p:cNvPr id="8" name="Billede 7">
            <a:extLst>
              <a:ext uri="{FF2B5EF4-FFF2-40B4-BE49-F238E27FC236}">
                <a16:creationId xmlns:a16="http://schemas.microsoft.com/office/drawing/2014/main" id="{7E8D164D-85A3-AA40-851D-A3AB130F9A8C}"/>
              </a:ext>
            </a:extLst>
          </p:cNvPr>
          <p:cNvPicPr>
            <a:picLocks noChangeAspect="1"/>
          </p:cNvPicPr>
          <p:nvPr userDrawn="1"/>
        </p:nvPicPr>
        <p:blipFill>
          <a:blip r:embed="rId3"/>
          <a:stretch>
            <a:fillRect/>
          </a:stretch>
        </p:blipFill>
        <p:spPr>
          <a:xfrm>
            <a:off x="3606800" y="3240458"/>
            <a:ext cx="7897659" cy="505643"/>
          </a:xfrm>
          <a:prstGeom prst="rect">
            <a:avLst/>
          </a:prstGeom>
        </p:spPr>
      </p:pic>
    </p:spTree>
    <p:extLst>
      <p:ext uri="{BB962C8B-B14F-4D97-AF65-F5344CB8AC3E}">
        <p14:creationId xmlns:p14="http://schemas.microsoft.com/office/powerpoint/2010/main" val="244802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D0B3065-9B14-2348-8567-92E8ED936567}"/>
              </a:ext>
            </a:extLst>
          </p:cNvPr>
          <p:cNvPicPr>
            <a:picLocks noChangeAspect="1"/>
          </p:cNvPicPr>
          <p:nvPr userDrawn="1"/>
        </p:nvPicPr>
        <p:blipFill>
          <a:blip r:embed="rId2"/>
          <a:stretch>
            <a:fillRect/>
          </a:stretch>
        </p:blipFill>
        <p:spPr>
          <a:xfrm>
            <a:off x="6967712" y="0"/>
            <a:ext cx="5224288" cy="6858000"/>
          </a:xfrm>
          <a:prstGeom prst="rect">
            <a:avLst/>
          </a:prstGeom>
        </p:spPr>
      </p:pic>
      <p:sp>
        <p:nvSpPr>
          <p:cNvPr id="3" name="Pladsholder til tekst 2">
            <a:extLst>
              <a:ext uri="{FF2B5EF4-FFF2-40B4-BE49-F238E27FC236}">
                <a16:creationId xmlns:a16="http://schemas.microsoft.com/office/drawing/2014/main" id="{7338D92D-5061-5545-A40B-37F663B7F4EA}"/>
              </a:ext>
            </a:extLst>
          </p:cNvPr>
          <p:cNvSpPr>
            <a:spLocks noGrp="1"/>
          </p:cNvSpPr>
          <p:nvPr>
            <p:ph type="body" sz="quarter" idx="11"/>
          </p:nvPr>
        </p:nvSpPr>
        <p:spPr>
          <a:xfrm>
            <a:off x="7619823" y="2628451"/>
            <a:ext cx="4063682" cy="935037"/>
          </a:xfrm>
          <a:prstGeom prst="rect">
            <a:avLst/>
          </a:prstGeom>
        </p:spPr>
        <p:txBody>
          <a:bodyPr/>
          <a:lstStyle>
            <a:lvl1pPr marL="0" indent="0" algn="l">
              <a:buNone/>
              <a:defRPr sz="3600" b="1" i="0">
                <a:solidFill>
                  <a:schemeClr val="bg1"/>
                </a:solidFill>
                <a:latin typeface="Calibri" panose="020F0502020204030204" pitchFamily="34" charset="0"/>
                <a:cs typeface="Calibri" panose="020F0502020204030204" pitchFamily="34" charset="0"/>
              </a:defRPr>
            </a:lvl1pPr>
          </a:lstStyle>
          <a:p>
            <a:pPr lvl="0"/>
            <a:r>
              <a:rPr lang="da-DK"/>
              <a:t>Klik for at redigere teksttypografierne i masteren</a:t>
            </a:r>
          </a:p>
        </p:txBody>
      </p:sp>
      <p:pic>
        <p:nvPicPr>
          <p:cNvPr id="9" name="Billede 8">
            <a:extLst>
              <a:ext uri="{FF2B5EF4-FFF2-40B4-BE49-F238E27FC236}">
                <a16:creationId xmlns:a16="http://schemas.microsoft.com/office/drawing/2014/main" id="{ED14CC5D-135F-EB4E-91F6-79C8DBA575F4}"/>
              </a:ext>
            </a:extLst>
          </p:cNvPr>
          <p:cNvPicPr>
            <a:picLocks noChangeAspect="1"/>
          </p:cNvPicPr>
          <p:nvPr userDrawn="1"/>
        </p:nvPicPr>
        <p:blipFill>
          <a:blip r:embed="rId3"/>
          <a:stretch>
            <a:fillRect/>
          </a:stretch>
        </p:blipFill>
        <p:spPr>
          <a:xfrm>
            <a:off x="9022915" y="6191938"/>
            <a:ext cx="2476500" cy="158557"/>
          </a:xfrm>
          <a:prstGeom prst="rect">
            <a:avLst/>
          </a:prstGeom>
        </p:spPr>
      </p:pic>
      <p:sp>
        <p:nvSpPr>
          <p:cNvPr id="12" name="Pladsholder til billede 11">
            <a:extLst>
              <a:ext uri="{FF2B5EF4-FFF2-40B4-BE49-F238E27FC236}">
                <a16:creationId xmlns:a16="http://schemas.microsoft.com/office/drawing/2014/main" id="{443A201C-9B17-0F48-B738-1C03205CBF49}"/>
              </a:ext>
            </a:extLst>
          </p:cNvPr>
          <p:cNvSpPr>
            <a:spLocks noGrp="1"/>
          </p:cNvSpPr>
          <p:nvPr>
            <p:ph type="pic" sz="quarter" idx="10"/>
          </p:nvPr>
        </p:nvSpPr>
        <p:spPr>
          <a:xfrm>
            <a:off x="128588" y="166688"/>
            <a:ext cx="6838950" cy="6502400"/>
          </a:xfrm>
          <a:prstGeom prst="rect">
            <a:avLst/>
          </a:prstGeom>
        </p:spPr>
        <p:txBody>
          <a:bodyPr/>
          <a:lstStyle/>
          <a:p>
            <a:r>
              <a:rPr lang="da-DK"/>
              <a:t>Klik på ikonet for at tilføje et billede</a:t>
            </a:r>
          </a:p>
        </p:txBody>
      </p:sp>
    </p:spTree>
    <p:extLst>
      <p:ext uri="{BB962C8B-B14F-4D97-AF65-F5344CB8AC3E}">
        <p14:creationId xmlns:p14="http://schemas.microsoft.com/office/powerpoint/2010/main" val="194347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F3C2DFE7-BD0D-634A-A9F8-1BB99BE8F715}"/>
              </a:ext>
            </a:extLst>
          </p:cNvPr>
          <p:cNvPicPr>
            <a:picLocks noChangeAspect="1"/>
          </p:cNvPicPr>
          <p:nvPr userDrawn="1"/>
        </p:nvPicPr>
        <p:blipFill>
          <a:blip r:embed="rId2"/>
          <a:stretch>
            <a:fillRect/>
          </a:stretch>
        </p:blipFill>
        <p:spPr>
          <a:xfrm>
            <a:off x="9022915" y="6191938"/>
            <a:ext cx="2476509" cy="158557"/>
          </a:xfrm>
          <a:prstGeom prst="rect">
            <a:avLst/>
          </a:prstGeom>
        </p:spPr>
      </p:pic>
      <p:sp>
        <p:nvSpPr>
          <p:cNvPr id="15" name="Pladsholder til tekst 14">
            <a:extLst>
              <a:ext uri="{FF2B5EF4-FFF2-40B4-BE49-F238E27FC236}">
                <a16:creationId xmlns:a16="http://schemas.microsoft.com/office/drawing/2014/main" id="{741BCC10-5789-C449-9F27-F0D7E6B75DEE}"/>
              </a:ext>
            </a:extLst>
          </p:cNvPr>
          <p:cNvSpPr>
            <a:spLocks noGrp="1"/>
          </p:cNvSpPr>
          <p:nvPr>
            <p:ph type="body" sz="quarter" idx="10"/>
          </p:nvPr>
        </p:nvSpPr>
        <p:spPr>
          <a:xfrm>
            <a:off x="546541" y="594416"/>
            <a:ext cx="10324659" cy="1006475"/>
          </a:xfrm>
          <a:prstGeom prst="rect">
            <a:avLst/>
          </a:prstGeom>
        </p:spPr>
        <p:txBody>
          <a:bodyPr>
            <a:noAutofit/>
          </a:bodyPr>
          <a:lstStyle>
            <a:lvl1pPr marL="0" indent="0" algn="l">
              <a:buNone/>
              <a:defRPr sz="3600" b="1" i="0">
                <a:solidFill>
                  <a:schemeClr val="bg1">
                    <a:lumMod val="65000"/>
                  </a:schemeClr>
                </a:solidFill>
                <a:latin typeface="Calibri" panose="020F0502020204030204" pitchFamily="34" charset="0"/>
                <a:cs typeface="Calibri" panose="020F0502020204030204" pitchFamily="34" charset="0"/>
              </a:defRPr>
            </a:lvl1pPr>
          </a:lstStyle>
          <a:p>
            <a:pPr lvl="0"/>
            <a:r>
              <a:rPr lang="da-DK"/>
              <a:t>Klik for at redigere teksttypografierne i masteren</a:t>
            </a:r>
          </a:p>
        </p:txBody>
      </p:sp>
      <p:sp>
        <p:nvSpPr>
          <p:cNvPr id="17" name="Pladsholder til tekst 16">
            <a:extLst>
              <a:ext uri="{FF2B5EF4-FFF2-40B4-BE49-F238E27FC236}">
                <a16:creationId xmlns:a16="http://schemas.microsoft.com/office/drawing/2014/main" id="{DD5E13E2-1051-0041-B31A-74317889F525}"/>
              </a:ext>
            </a:extLst>
          </p:cNvPr>
          <p:cNvSpPr>
            <a:spLocks noGrp="1"/>
          </p:cNvSpPr>
          <p:nvPr>
            <p:ph type="body" sz="quarter" idx="11"/>
          </p:nvPr>
        </p:nvSpPr>
        <p:spPr>
          <a:xfrm>
            <a:off x="546541" y="1985063"/>
            <a:ext cx="9714628" cy="3686063"/>
          </a:xfrm>
          <a:prstGeom prst="rect">
            <a:avLst/>
          </a:prstGeom>
        </p:spPr>
        <p:txBody>
          <a:bodyPr>
            <a:normAutofit/>
          </a:bodyPr>
          <a:lstStyle>
            <a:lvl1pPr>
              <a:defRPr sz="1800">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da-DK"/>
              <a:t>Klik for at redigere teksttypografierne i masteren</a:t>
            </a:r>
          </a:p>
        </p:txBody>
      </p:sp>
    </p:spTree>
    <p:extLst>
      <p:ext uri="{BB962C8B-B14F-4D97-AF65-F5344CB8AC3E}">
        <p14:creationId xmlns:p14="http://schemas.microsoft.com/office/powerpoint/2010/main" val="398239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fsnitsoverskrif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F3C2DFE7-BD0D-634A-A9F8-1BB99BE8F715}"/>
              </a:ext>
            </a:extLst>
          </p:cNvPr>
          <p:cNvPicPr>
            <a:picLocks noChangeAspect="1"/>
          </p:cNvPicPr>
          <p:nvPr userDrawn="1"/>
        </p:nvPicPr>
        <p:blipFill>
          <a:blip r:embed="rId2"/>
          <a:stretch>
            <a:fillRect/>
          </a:stretch>
        </p:blipFill>
        <p:spPr>
          <a:xfrm>
            <a:off x="9022915" y="6191938"/>
            <a:ext cx="2476509" cy="158557"/>
          </a:xfrm>
          <a:prstGeom prst="rect">
            <a:avLst/>
          </a:prstGeom>
        </p:spPr>
      </p:pic>
      <p:sp>
        <p:nvSpPr>
          <p:cNvPr id="15" name="Pladsholder til tekst 14">
            <a:extLst>
              <a:ext uri="{FF2B5EF4-FFF2-40B4-BE49-F238E27FC236}">
                <a16:creationId xmlns:a16="http://schemas.microsoft.com/office/drawing/2014/main" id="{741BCC10-5789-C449-9F27-F0D7E6B75DEE}"/>
              </a:ext>
            </a:extLst>
          </p:cNvPr>
          <p:cNvSpPr>
            <a:spLocks noGrp="1"/>
          </p:cNvSpPr>
          <p:nvPr>
            <p:ph type="body" sz="quarter" idx="10"/>
          </p:nvPr>
        </p:nvSpPr>
        <p:spPr>
          <a:xfrm>
            <a:off x="546541" y="594416"/>
            <a:ext cx="10807259" cy="1006475"/>
          </a:xfrm>
          <a:prstGeom prst="rect">
            <a:avLst/>
          </a:prstGeom>
        </p:spPr>
        <p:txBody>
          <a:bodyPr>
            <a:noAutofit/>
          </a:bodyPr>
          <a:lstStyle>
            <a:lvl1pPr marL="0" indent="0" algn="l">
              <a:buNone/>
              <a:defRPr sz="3600" b="1" i="0">
                <a:solidFill>
                  <a:schemeClr val="bg1">
                    <a:lumMod val="65000"/>
                  </a:schemeClr>
                </a:solidFill>
                <a:latin typeface="Calibri" panose="020F0502020204030204" pitchFamily="34" charset="0"/>
                <a:cs typeface="Calibri" panose="020F0502020204030204" pitchFamily="34" charset="0"/>
              </a:defRPr>
            </a:lvl1pPr>
          </a:lstStyle>
          <a:p>
            <a:pPr lvl="0"/>
            <a:r>
              <a:rPr lang="da-DK"/>
              <a:t>Klik for at redigere teksttypografierne i masteren</a:t>
            </a:r>
          </a:p>
        </p:txBody>
      </p:sp>
      <p:sp>
        <p:nvSpPr>
          <p:cNvPr id="5" name="Pladsholder til indhold 3">
            <a:extLst>
              <a:ext uri="{FF2B5EF4-FFF2-40B4-BE49-F238E27FC236}">
                <a16:creationId xmlns:a16="http://schemas.microsoft.com/office/drawing/2014/main" id="{4C81959B-80DC-4D3A-953A-CB7127A35AE2}"/>
              </a:ext>
            </a:extLst>
          </p:cNvPr>
          <p:cNvSpPr>
            <a:spLocks noGrp="1"/>
          </p:cNvSpPr>
          <p:nvPr>
            <p:ph sz="quarter" idx="12"/>
          </p:nvPr>
        </p:nvSpPr>
        <p:spPr>
          <a:xfrm>
            <a:off x="573708" y="1802043"/>
            <a:ext cx="5193632" cy="4188743"/>
          </a:xfrm>
          <a:prstGeom prst="rect">
            <a:avLst/>
          </a:prstGeom>
        </p:spPr>
        <p:txBody>
          <a:bodyPr/>
          <a:lstStyle/>
          <a:p>
            <a:pPr lvl="0"/>
            <a:r>
              <a:rPr lang="da-DK"/>
              <a:t>Klik for at redigere teksttypografierne i masteren</a:t>
            </a:r>
          </a:p>
        </p:txBody>
      </p:sp>
      <p:sp>
        <p:nvSpPr>
          <p:cNvPr id="6" name="Pladsholder til indhold 2">
            <a:extLst>
              <a:ext uri="{FF2B5EF4-FFF2-40B4-BE49-F238E27FC236}">
                <a16:creationId xmlns:a16="http://schemas.microsoft.com/office/drawing/2014/main" id="{48A7DF7A-221F-4B86-A535-ACAB26972C2B}"/>
              </a:ext>
            </a:extLst>
          </p:cNvPr>
          <p:cNvSpPr>
            <a:spLocks noGrp="1"/>
          </p:cNvSpPr>
          <p:nvPr>
            <p:ph sz="quarter" idx="13"/>
          </p:nvPr>
        </p:nvSpPr>
        <p:spPr>
          <a:xfrm>
            <a:off x="6160168" y="1798866"/>
            <a:ext cx="5193632" cy="4188744"/>
          </a:xfrm>
          <a:prstGeom prst="rect">
            <a:avLst/>
          </a:prstGeom>
        </p:spPr>
        <p:txBody>
          <a:bodyPr/>
          <a:lstStyle/>
          <a:p>
            <a:pPr lvl="0"/>
            <a:r>
              <a:rPr lang="da-DK"/>
              <a:t>Klik for at redigere teksttypografierne i masteren</a:t>
            </a:r>
          </a:p>
        </p:txBody>
      </p:sp>
      <p:sp>
        <p:nvSpPr>
          <p:cNvPr id="8" name="Pladsholder til tekst 4">
            <a:extLst>
              <a:ext uri="{FF2B5EF4-FFF2-40B4-BE49-F238E27FC236}">
                <a16:creationId xmlns:a16="http://schemas.microsoft.com/office/drawing/2014/main" id="{16B908AF-D0FA-4A48-AA19-A0186D3BFD3E}"/>
              </a:ext>
            </a:extLst>
          </p:cNvPr>
          <p:cNvSpPr>
            <a:spLocks noGrp="1"/>
          </p:cNvSpPr>
          <p:nvPr>
            <p:ph type="body" sz="quarter" idx="11"/>
          </p:nvPr>
        </p:nvSpPr>
        <p:spPr>
          <a:xfrm>
            <a:off x="573709" y="6149300"/>
            <a:ext cx="8265492" cy="614723"/>
          </a:xfrm>
          <a:prstGeom prst="rect">
            <a:avLst/>
          </a:prstGeom>
        </p:spPr>
        <p:txBody>
          <a:bodyPr/>
          <a:lstStyle/>
          <a:p>
            <a:pPr lvl="0"/>
            <a:r>
              <a:rPr lang="da-DK"/>
              <a:t>Klik for at redigere teksttypografierne i masteren</a:t>
            </a:r>
          </a:p>
        </p:txBody>
      </p:sp>
    </p:spTree>
    <p:extLst>
      <p:ext uri="{BB962C8B-B14F-4D97-AF65-F5344CB8AC3E}">
        <p14:creationId xmlns:p14="http://schemas.microsoft.com/office/powerpoint/2010/main" val="45818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fsnitsoverskrif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F3C2DFE7-BD0D-634A-A9F8-1BB99BE8F715}"/>
              </a:ext>
            </a:extLst>
          </p:cNvPr>
          <p:cNvPicPr>
            <a:picLocks noChangeAspect="1"/>
          </p:cNvPicPr>
          <p:nvPr userDrawn="1"/>
        </p:nvPicPr>
        <p:blipFill>
          <a:blip r:embed="rId2"/>
          <a:stretch>
            <a:fillRect/>
          </a:stretch>
        </p:blipFill>
        <p:spPr>
          <a:xfrm>
            <a:off x="9022915" y="6191938"/>
            <a:ext cx="2476509" cy="158557"/>
          </a:xfrm>
          <a:prstGeom prst="rect">
            <a:avLst/>
          </a:prstGeom>
        </p:spPr>
      </p:pic>
      <p:sp>
        <p:nvSpPr>
          <p:cNvPr id="15" name="Pladsholder til tekst 14">
            <a:extLst>
              <a:ext uri="{FF2B5EF4-FFF2-40B4-BE49-F238E27FC236}">
                <a16:creationId xmlns:a16="http://schemas.microsoft.com/office/drawing/2014/main" id="{741BCC10-5789-C449-9F27-F0D7E6B75DEE}"/>
              </a:ext>
            </a:extLst>
          </p:cNvPr>
          <p:cNvSpPr>
            <a:spLocks noGrp="1"/>
          </p:cNvSpPr>
          <p:nvPr>
            <p:ph type="body" sz="quarter" idx="10"/>
          </p:nvPr>
        </p:nvSpPr>
        <p:spPr>
          <a:xfrm>
            <a:off x="546541" y="594416"/>
            <a:ext cx="10952883" cy="1006475"/>
          </a:xfrm>
          <a:prstGeom prst="rect">
            <a:avLst/>
          </a:prstGeom>
        </p:spPr>
        <p:txBody>
          <a:bodyPr>
            <a:noAutofit/>
          </a:bodyPr>
          <a:lstStyle>
            <a:lvl1pPr marL="0" indent="0" algn="l">
              <a:buNone/>
              <a:defRPr sz="3600" b="1" i="0">
                <a:solidFill>
                  <a:schemeClr val="bg1">
                    <a:lumMod val="65000"/>
                  </a:schemeClr>
                </a:solidFill>
                <a:latin typeface="Calibri" panose="020F0502020204030204" pitchFamily="34" charset="0"/>
                <a:cs typeface="Calibri" panose="020F0502020204030204" pitchFamily="34" charset="0"/>
              </a:defRPr>
            </a:lvl1pPr>
          </a:lstStyle>
          <a:p>
            <a:pPr lvl="0"/>
            <a:r>
              <a:rPr lang="da-DK"/>
              <a:t>Klik for at redigere teksttypografierne i masteren</a:t>
            </a:r>
          </a:p>
        </p:txBody>
      </p:sp>
      <p:sp>
        <p:nvSpPr>
          <p:cNvPr id="5" name="Pladsholder til tekst 1">
            <a:extLst>
              <a:ext uri="{FF2B5EF4-FFF2-40B4-BE49-F238E27FC236}">
                <a16:creationId xmlns:a16="http://schemas.microsoft.com/office/drawing/2014/main" id="{65935636-BDAE-4A4F-8F82-E909ED780BCB}"/>
              </a:ext>
            </a:extLst>
          </p:cNvPr>
          <p:cNvSpPr>
            <a:spLocks noGrp="1"/>
          </p:cNvSpPr>
          <p:nvPr>
            <p:ph type="body" sz="quarter" idx="11"/>
          </p:nvPr>
        </p:nvSpPr>
        <p:spPr>
          <a:xfrm>
            <a:off x="546541" y="1780889"/>
            <a:ext cx="7174012" cy="4304322"/>
          </a:xfrm>
          <a:prstGeom prst="rect">
            <a:avLst/>
          </a:prstGeom>
        </p:spPr>
        <p:txBody>
          <a:bodyPr/>
          <a:lstStyle/>
          <a:p>
            <a:pPr lvl="0"/>
            <a:r>
              <a:rPr lang="da-DK"/>
              <a:t>Klik for at redigere teksttypografierne i masteren</a:t>
            </a:r>
          </a:p>
        </p:txBody>
      </p:sp>
      <p:sp>
        <p:nvSpPr>
          <p:cNvPr id="6" name="Pladsholder til tekst 3">
            <a:extLst>
              <a:ext uri="{FF2B5EF4-FFF2-40B4-BE49-F238E27FC236}">
                <a16:creationId xmlns:a16="http://schemas.microsoft.com/office/drawing/2014/main" id="{F8835270-4C57-4134-95AA-9FC40056A11C}"/>
              </a:ext>
            </a:extLst>
          </p:cNvPr>
          <p:cNvSpPr>
            <a:spLocks noGrp="1"/>
          </p:cNvSpPr>
          <p:nvPr>
            <p:ph type="body" sz="quarter" idx="13"/>
          </p:nvPr>
        </p:nvSpPr>
        <p:spPr>
          <a:xfrm>
            <a:off x="7982175" y="1780888"/>
            <a:ext cx="3517676" cy="4304323"/>
          </a:xfrm>
          <a:prstGeom prst="rect">
            <a:avLst/>
          </a:prstGeom>
          <a:solidFill>
            <a:srgbClr val="365888"/>
          </a:solidFill>
        </p:spPr>
        <p:txBody>
          <a:bodyPr/>
          <a:lstStyle>
            <a:lvl1pPr>
              <a:defRPr>
                <a:solidFill>
                  <a:schemeClr val="bg1"/>
                </a:solidFill>
              </a:defRPr>
            </a:lvl1pPr>
          </a:lstStyle>
          <a:p>
            <a:pPr lvl="0"/>
            <a:r>
              <a:rPr lang="da-DK"/>
              <a:t>Klik for at redigere teksttypografierne i masteren</a:t>
            </a:r>
          </a:p>
        </p:txBody>
      </p:sp>
      <p:sp>
        <p:nvSpPr>
          <p:cNvPr id="8" name="Pladsholder til tekst 2">
            <a:extLst>
              <a:ext uri="{FF2B5EF4-FFF2-40B4-BE49-F238E27FC236}">
                <a16:creationId xmlns:a16="http://schemas.microsoft.com/office/drawing/2014/main" id="{B06B8085-952D-4D2C-BD7F-862BFB51AE3A}"/>
              </a:ext>
            </a:extLst>
          </p:cNvPr>
          <p:cNvSpPr>
            <a:spLocks noGrp="1"/>
          </p:cNvSpPr>
          <p:nvPr>
            <p:ph type="body" sz="quarter" idx="12"/>
          </p:nvPr>
        </p:nvSpPr>
        <p:spPr>
          <a:xfrm>
            <a:off x="546541" y="6191938"/>
            <a:ext cx="7684001" cy="402334"/>
          </a:xfrm>
          <a:prstGeom prst="rect">
            <a:avLst/>
          </a:prstGeom>
        </p:spPr>
        <p:txBody>
          <a:bodyPr/>
          <a:lstStyle/>
          <a:p>
            <a:pPr lvl="0"/>
            <a:r>
              <a:rPr lang="da-DK"/>
              <a:t>Klik for at redigere teksttypografierne i masteren</a:t>
            </a:r>
          </a:p>
        </p:txBody>
      </p:sp>
    </p:spTree>
    <p:extLst>
      <p:ext uri="{BB962C8B-B14F-4D97-AF65-F5344CB8AC3E}">
        <p14:creationId xmlns:p14="http://schemas.microsoft.com/office/powerpoint/2010/main" val="120315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fsnitsoverskrif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5473C3AE-E6C0-FA4B-BB7F-53B3A3341CBD}"/>
              </a:ext>
            </a:extLst>
          </p:cNvPr>
          <p:cNvPicPr>
            <a:picLocks noChangeAspect="1"/>
          </p:cNvPicPr>
          <p:nvPr userDrawn="1"/>
        </p:nvPicPr>
        <p:blipFill>
          <a:blip r:embed="rId2"/>
          <a:stretch>
            <a:fillRect/>
          </a:stretch>
        </p:blipFill>
        <p:spPr>
          <a:xfrm>
            <a:off x="0" y="0"/>
            <a:ext cx="12207958" cy="6858000"/>
          </a:xfrm>
          <a:prstGeom prst="rect">
            <a:avLst/>
          </a:prstGeom>
        </p:spPr>
      </p:pic>
      <p:pic>
        <p:nvPicPr>
          <p:cNvPr id="9" name="Billede 8">
            <a:extLst>
              <a:ext uri="{FF2B5EF4-FFF2-40B4-BE49-F238E27FC236}">
                <a16:creationId xmlns:a16="http://schemas.microsoft.com/office/drawing/2014/main" id="{F646D442-4D1E-6941-ADCD-FD414E87C5A8}"/>
              </a:ext>
            </a:extLst>
          </p:cNvPr>
          <p:cNvPicPr>
            <a:picLocks noChangeAspect="1"/>
          </p:cNvPicPr>
          <p:nvPr userDrawn="1"/>
        </p:nvPicPr>
        <p:blipFill>
          <a:blip r:embed="rId3"/>
          <a:stretch>
            <a:fillRect/>
          </a:stretch>
        </p:blipFill>
        <p:spPr>
          <a:xfrm>
            <a:off x="9022915" y="6178176"/>
            <a:ext cx="2476500" cy="158557"/>
          </a:xfrm>
          <a:prstGeom prst="rect">
            <a:avLst/>
          </a:prstGeom>
        </p:spPr>
      </p:pic>
      <p:sp>
        <p:nvSpPr>
          <p:cNvPr id="15" name="Pladsholder til tekst 14">
            <a:extLst>
              <a:ext uri="{FF2B5EF4-FFF2-40B4-BE49-F238E27FC236}">
                <a16:creationId xmlns:a16="http://schemas.microsoft.com/office/drawing/2014/main" id="{741BCC10-5789-C449-9F27-F0D7E6B75DEE}"/>
              </a:ext>
            </a:extLst>
          </p:cNvPr>
          <p:cNvSpPr>
            <a:spLocks noGrp="1"/>
          </p:cNvSpPr>
          <p:nvPr>
            <p:ph type="body" sz="quarter" idx="10"/>
          </p:nvPr>
        </p:nvSpPr>
        <p:spPr>
          <a:xfrm>
            <a:off x="546541" y="594416"/>
            <a:ext cx="10324659" cy="1006475"/>
          </a:xfrm>
          <a:prstGeom prst="rect">
            <a:avLst/>
          </a:prstGeom>
        </p:spPr>
        <p:txBody>
          <a:bodyPr>
            <a:noAutofit/>
          </a:bodyPr>
          <a:lstStyle>
            <a:lvl1pPr marL="0" indent="0" algn="l">
              <a:buNone/>
              <a:defRPr sz="3600" b="1" i="0">
                <a:solidFill>
                  <a:schemeClr val="bg1"/>
                </a:solidFill>
                <a:latin typeface="Calibri" panose="020F0502020204030204" pitchFamily="34" charset="0"/>
                <a:cs typeface="Calibri" panose="020F0502020204030204" pitchFamily="34" charset="0"/>
              </a:defRPr>
            </a:lvl1pPr>
          </a:lstStyle>
          <a:p>
            <a:pPr lvl="0"/>
            <a:r>
              <a:rPr lang="da-DK"/>
              <a:t>Klik for at redigere teksttypografierne i masteren</a:t>
            </a:r>
          </a:p>
        </p:txBody>
      </p:sp>
      <p:sp>
        <p:nvSpPr>
          <p:cNvPr id="17" name="Pladsholder til tekst 16">
            <a:extLst>
              <a:ext uri="{FF2B5EF4-FFF2-40B4-BE49-F238E27FC236}">
                <a16:creationId xmlns:a16="http://schemas.microsoft.com/office/drawing/2014/main" id="{DD5E13E2-1051-0041-B31A-74317889F525}"/>
              </a:ext>
            </a:extLst>
          </p:cNvPr>
          <p:cNvSpPr>
            <a:spLocks noGrp="1"/>
          </p:cNvSpPr>
          <p:nvPr>
            <p:ph type="body" sz="quarter" idx="11"/>
          </p:nvPr>
        </p:nvSpPr>
        <p:spPr>
          <a:xfrm>
            <a:off x="546541" y="1985063"/>
            <a:ext cx="9714628" cy="3686063"/>
          </a:xfrm>
          <a:prstGeom prst="rect">
            <a:avLst/>
          </a:prstGeom>
        </p:spPr>
        <p:txBody>
          <a:bodyPr>
            <a:normAutofit/>
          </a:bodyPr>
          <a:lstStyle>
            <a:lvl1pPr>
              <a:defRPr sz="1800" b="0" i="0">
                <a:solidFill>
                  <a:schemeClr val="bg1"/>
                </a:solidFill>
                <a:latin typeface="Calibri" panose="020F0502020204030204" pitchFamily="34" charset="0"/>
                <a:cs typeface="Calibri" panose="020F0502020204030204" pitchFamily="34" charset="0"/>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da-DK"/>
              <a:t>Klik for at redigere teksttypografierne i masteren</a:t>
            </a:r>
          </a:p>
        </p:txBody>
      </p:sp>
    </p:spTree>
    <p:extLst>
      <p:ext uri="{BB962C8B-B14F-4D97-AF65-F5344CB8AC3E}">
        <p14:creationId xmlns:p14="http://schemas.microsoft.com/office/powerpoint/2010/main" val="4427844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962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6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928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Hovedaftalen – fortsat</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3196536"/>
          </a:xfrm>
        </p:spPr>
        <p:txBody>
          <a:bodyPr lIns="0" rIns="0" numCol="2" spcCol="360000">
            <a:noAutofit/>
          </a:bodyPr>
          <a:lstStyle/>
          <a:p>
            <a:r>
              <a:rPr lang="da-DK" dirty="0">
                <a:latin typeface="Calibri" panose="020F0502020204030204" pitchFamily="34" charset="0"/>
                <a:cs typeface="Calibri" panose="020F0502020204030204" pitchFamily="34" charset="0"/>
              </a:rPr>
              <a:t>§ 5 Lederbestemmelsen</a:t>
            </a:r>
          </a:p>
          <a:p>
            <a:r>
              <a:rPr lang="da-DK" dirty="0">
                <a:latin typeface="Calibri" panose="020F0502020204030204" pitchFamily="34" charset="0"/>
                <a:cs typeface="Calibri" panose="020F0502020204030204" pitchFamily="34" charset="0"/>
              </a:rPr>
              <a:t>§ 6 Forbud mod formelt medejerskab som værn mod fagforeninger</a:t>
            </a:r>
          </a:p>
          <a:p>
            <a:r>
              <a:rPr lang="da-DK" dirty="0">
                <a:latin typeface="Calibri" panose="020F0502020204030204" pitchFamily="34" charset="0"/>
                <a:cs typeface="Calibri" panose="020F0502020204030204" pitchFamily="34" charset="0"/>
              </a:rPr>
              <a:t>§ 7 Opsigelsesfrister for overenskomster</a:t>
            </a:r>
          </a:p>
          <a:p>
            <a:pPr lvl="1"/>
            <a:r>
              <a:rPr lang="da-DK" dirty="0">
                <a:latin typeface="Calibri" panose="020F0502020204030204" pitchFamily="34" charset="0"/>
                <a:cs typeface="Calibri" panose="020F0502020204030204" pitchFamily="34" charset="0"/>
              </a:rPr>
              <a:t>3 måneder</a:t>
            </a:r>
          </a:p>
          <a:p>
            <a:pPr lvl="1"/>
            <a:r>
              <a:rPr lang="da-DK" dirty="0">
                <a:latin typeface="Calibri" panose="020F0502020204030204" pitchFamily="34" charset="0"/>
                <a:cs typeface="Calibri" panose="020F0502020204030204" pitchFamily="34" charset="0"/>
              </a:rPr>
              <a:t>Frigørelseskonflikt</a:t>
            </a:r>
          </a:p>
          <a:p>
            <a:r>
              <a:rPr lang="da-DK" dirty="0">
                <a:latin typeface="Calibri" panose="020F0502020204030204" pitchFamily="34" charset="0"/>
                <a:cs typeface="Calibri" panose="020F0502020204030204" pitchFamily="34" charset="0"/>
              </a:rPr>
              <a:t>§ 8 Tillidsmandsbeskyttelse</a:t>
            </a:r>
          </a:p>
          <a:p>
            <a:r>
              <a:rPr lang="da-DK" dirty="0">
                <a:latin typeface="Calibri" panose="020F0502020204030204" pitchFamily="34" charset="0"/>
                <a:cs typeface="Calibri" panose="020F0502020204030204" pitchFamily="34" charset="0"/>
              </a:rPr>
              <a:t>§ 9 Hovedorganisationernes pligt til at fremme samarbejdet og sørge for gode arbejdsforhold</a:t>
            </a:r>
          </a:p>
          <a:p>
            <a:endParaRPr lang="da-D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883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Hovedaftalen – fortsat</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2" spcCol="360000">
            <a:noAutofit/>
          </a:bodyPr>
          <a:lstStyle/>
          <a:p>
            <a:pPr marL="0" indent="0">
              <a:buNone/>
            </a:pPr>
            <a:r>
              <a:rPr lang="da-DK" b="1" dirty="0">
                <a:latin typeface="Calibri" panose="020F0502020204030204" pitchFamily="34" charset="0"/>
                <a:cs typeface="Calibri" panose="020F0502020204030204" pitchFamily="34" charset="0"/>
              </a:rPr>
              <a:t>§ 10 Behandling af brud på Hovedaftale eller kollektiv overenskomst</a:t>
            </a:r>
          </a:p>
          <a:p>
            <a:pPr marL="0" indent="0">
              <a:buNone/>
            </a:pPr>
            <a:r>
              <a:rPr lang="da-DK" b="1" dirty="0">
                <a:latin typeface="Calibri" panose="020F0502020204030204" pitchFamily="34" charset="0"/>
                <a:cs typeface="Calibri" panose="020F0502020204030204" pitchFamily="34" charset="0"/>
              </a:rPr>
              <a:t>§ 11 Konsekvenser ved udmeldelse af en hovedorganisation</a:t>
            </a:r>
          </a:p>
          <a:p>
            <a:r>
              <a:rPr lang="da-DK" dirty="0"/>
              <a:t>Hovedaftale (og overenskomster) skal enten opsiges til bortfald og/eller ”konfliktes” væk</a:t>
            </a:r>
          </a:p>
          <a:p>
            <a:endParaRPr lang="da-DK" dirty="0"/>
          </a:p>
          <a:p>
            <a:endParaRPr lang="da-DK" dirty="0"/>
          </a:p>
          <a:p>
            <a:pPr marL="0" indent="0">
              <a:buNone/>
            </a:pPr>
            <a:r>
              <a:rPr lang="da-DK" b="1" dirty="0">
                <a:latin typeface="Calibri" panose="020F0502020204030204" pitchFamily="34" charset="0"/>
                <a:cs typeface="Calibri" panose="020F0502020204030204" pitchFamily="34" charset="0"/>
              </a:rPr>
              <a:t>Opsigelsesbestemmelse</a:t>
            </a:r>
          </a:p>
          <a:p>
            <a:r>
              <a:rPr lang="da-DK" dirty="0"/>
              <a:t>6 måneders varsel til en 1. januar</a:t>
            </a:r>
          </a:p>
          <a:p>
            <a:endParaRPr lang="da-DK" dirty="0"/>
          </a:p>
        </p:txBody>
      </p:sp>
    </p:spTree>
    <p:extLst>
      <p:ext uri="{BB962C8B-B14F-4D97-AF65-F5344CB8AC3E}">
        <p14:creationId xmlns:p14="http://schemas.microsoft.com/office/powerpoint/2010/main" val="2407155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Kollektive overenskomster</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360000">
            <a:noAutofit/>
          </a:bodyPr>
          <a:lstStyle/>
          <a:p>
            <a:pPr marL="0" indent="0">
              <a:buNone/>
            </a:pPr>
            <a:r>
              <a:rPr lang="da-DK" b="1" dirty="0"/>
              <a:t>På el-området er indgået følgende overenskomster:</a:t>
            </a:r>
          </a:p>
          <a:p>
            <a:r>
              <a:rPr lang="da-DK" dirty="0"/>
              <a:t>Elektrikeroverenskomsten</a:t>
            </a:r>
          </a:p>
          <a:p>
            <a:r>
              <a:rPr lang="da-DK" dirty="0"/>
              <a:t>El-Fagets Funktionæroverenskomst</a:t>
            </a:r>
          </a:p>
          <a:p>
            <a:r>
              <a:rPr lang="da-DK" dirty="0"/>
              <a:t>Tiltrædelse til industriens overenskomst </a:t>
            </a:r>
            <a:r>
              <a:rPr lang="da-DK" dirty="0" err="1"/>
              <a:t>f.s.v.a</a:t>
            </a:r>
            <a:r>
              <a:rPr lang="da-DK" dirty="0"/>
              <a:t>. smede og maskinarbejdere (Dansk Metal)samt arbejdsmænd (3F)</a:t>
            </a:r>
          </a:p>
          <a:p>
            <a:r>
              <a:rPr lang="da-DK" dirty="0"/>
              <a:t>El-Branchens Akkordsystem (EBA)</a:t>
            </a:r>
          </a:p>
        </p:txBody>
      </p:sp>
    </p:spTree>
    <p:extLst>
      <p:ext uri="{BB962C8B-B14F-4D97-AF65-F5344CB8AC3E}">
        <p14:creationId xmlns:p14="http://schemas.microsoft.com/office/powerpoint/2010/main" val="282319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Kollektive overenskomster – fortsat</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360000">
            <a:noAutofit/>
          </a:bodyPr>
          <a:lstStyle/>
          <a:p>
            <a:pPr marL="0" indent="0">
              <a:buNone/>
            </a:pPr>
            <a:r>
              <a:rPr lang="da-DK" b="1" dirty="0">
                <a:latin typeface="Calibri" panose="020F0502020204030204" pitchFamily="34" charset="0"/>
                <a:cs typeface="Calibri" panose="020F0502020204030204" pitchFamily="34" charset="0"/>
              </a:rPr>
              <a:t>På vvs-området er indgået følgende overenskomster:</a:t>
            </a:r>
          </a:p>
          <a:p>
            <a:r>
              <a:rPr lang="da-DK" dirty="0">
                <a:latin typeface="Calibri" panose="020F0502020204030204" pitchFamily="34" charset="0"/>
                <a:cs typeface="Calibri" panose="020F0502020204030204" pitchFamily="34" charset="0"/>
              </a:rPr>
              <a:t>VVS-overenskomsterne med Blik &amp; Rør og Dansk Metal</a:t>
            </a:r>
          </a:p>
          <a:p>
            <a:r>
              <a:rPr lang="da-DK" dirty="0">
                <a:latin typeface="Calibri" panose="020F0502020204030204" pitchFamily="34" charset="0"/>
                <a:cs typeface="Calibri" panose="020F0502020204030204" pitchFamily="34" charset="0"/>
              </a:rPr>
              <a:t>Tiltrædelse til VVS-overenskomsterne med 3F</a:t>
            </a:r>
          </a:p>
          <a:p>
            <a:r>
              <a:rPr lang="da-DK" dirty="0">
                <a:latin typeface="Calibri" panose="020F0502020204030204" pitchFamily="34" charset="0"/>
                <a:cs typeface="Calibri" panose="020F0502020204030204" pitchFamily="34" charset="0"/>
              </a:rPr>
              <a:t>Rørprislisten</a:t>
            </a:r>
          </a:p>
          <a:p>
            <a:r>
              <a:rPr lang="da-DK" dirty="0">
                <a:latin typeface="Calibri" panose="020F0502020204030204" pitchFamily="34" charset="0"/>
                <a:cs typeface="Calibri" panose="020F0502020204030204" pitchFamily="34" charset="0"/>
              </a:rPr>
              <a:t>Fjernvarmeprislisten</a:t>
            </a:r>
          </a:p>
          <a:p>
            <a:r>
              <a:rPr lang="da-DK" dirty="0">
                <a:latin typeface="Calibri" panose="020F0502020204030204" pitchFamily="34" charset="0"/>
                <a:cs typeface="Calibri" panose="020F0502020204030204" pitchFamily="34" charset="0"/>
              </a:rPr>
              <a:t>Landspriskuranten for Blikkenslagerarbejde</a:t>
            </a:r>
          </a:p>
        </p:txBody>
      </p:sp>
    </p:spTree>
    <p:extLst>
      <p:ext uri="{BB962C8B-B14F-4D97-AF65-F5344CB8AC3E}">
        <p14:creationId xmlns:p14="http://schemas.microsoft.com/office/powerpoint/2010/main" val="71115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Kollektive overenskomster – fortsat</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360000">
            <a:noAutofit/>
          </a:bodyPr>
          <a:lstStyle/>
          <a:p>
            <a:pPr marL="0" indent="0">
              <a:buNone/>
            </a:pPr>
            <a:r>
              <a:rPr lang="da-DK" b="1" dirty="0">
                <a:latin typeface="Calibri" panose="020F0502020204030204" pitchFamily="34" charset="0"/>
                <a:cs typeface="Calibri" panose="020F0502020204030204" pitchFamily="34" charset="0"/>
              </a:rPr>
              <a:t>På funktionærområdet er indgået følgende overenskomster:</a:t>
            </a:r>
          </a:p>
          <a:p>
            <a:r>
              <a:rPr lang="da-DK" dirty="0">
                <a:latin typeface="Calibri" panose="020F0502020204030204" pitchFamily="34" charset="0"/>
                <a:cs typeface="Calibri" panose="020F0502020204030204" pitchFamily="34" charset="0"/>
              </a:rPr>
              <a:t>HK-overenskomsten mellem TEKNIQ og HK/Privat</a:t>
            </a:r>
          </a:p>
          <a:p>
            <a:r>
              <a:rPr lang="da-DK" dirty="0">
                <a:latin typeface="Calibri" panose="020F0502020204030204" pitchFamily="34" charset="0"/>
                <a:cs typeface="Calibri" panose="020F0502020204030204" pitchFamily="34" charset="0"/>
              </a:rPr>
              <a:t>TL-overenskomsten mellem TEKNIQ og Teknisk Landsforbund</a:t>
            </a:r>
          </a:p>
          <a:p>
            <a:r>
              <a:rPr lang="da-DK" dirty="0">
                <a:latin typeface="Calibri" panose="020F0502020204030204" pitchFamily="34" charset="0"/>
                <a:cs typeface="Calibri" panose="020F0502020204030204" pitchFamily="34" charset="0"/>
              </a:rPr>
              <a:t>Lederaftalen mellem DA og Lederne</a:t>
            </a:r>
          </a:p>
          <a:p>
            <a:endParaRPr lang="da-D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2755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Kollektive overenskomster – fortsat</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360000">
            <a:noAutofit/>
          </a:bodyPr>
          <a:lstStyle/>
          <a:p>
            <a:pPr marL="0" indent="0">
              <a:buNone/>
            </a:pPr>
            <a:r>
              <a:rPr lang="da-DK" b="1" dirty="0">
                <a:latin typeface="Calibri" panose="020F0502020204030204" pitchFamily="34" charset="0"/>
                <a:cs typeface="Calibri" panose="020F0502020204030204" pitchFamily="34" charset="0"/>
              </a:rPr>
              <a:t>Kollektive overenskomster fastlægger de overordnede ansættelsesforhold inden for det faglige område, de omfatter</a:t>
            </a:r>
          </a:p>
          <a:p>
            <a:pPr marL="0" indent="0">
              <a:buNone/>
            </a:pPr>
            <a:r>
              <a:rPr lang="da-DK" b="1" dirty="0">
                <a:latin typeface="Calibri" panose="020F0502020204030204" pitchFamily="34" charset="0"/>
                <a:cs typeface="Calibri" panose="020F0502020204030204" pitchFamily="34" charset="0"/>
              </a:rPr>
              <a:t>Typiske emner, der reguleres i overenskomsten:</a:t>
            </a:r>
          </a:p>
          <a:p>
            <a:pPr lvl="1"/>
            <a:r>
              <a:rPr lang="da-DK" dirty="0"/>
              <a:t>Regler om tillidsrepræsentanter</a:t>
            </a:r>
          </a:p>
          <a:p>
            <a:pPr lvl="1"/>
            <a:r>
              <a:rPr lang="da-DK" dirty="0"/>
              <a:t>Regler for indgåelse og opsigelse af lokalaftaler og kutymer</a:t>
            </a:r>
          </a:p>
          <a:p>
            <a:pPr lvl="1"/>
            <a:r>
              <a:rPr lang="da-DK" dirty="0"/>
              <a:t>Efteruddannelse</a:t>
            </a:r>
          </a:p>
          <a:p>
            <a:pPr lvl="1"/>
            <a:r>
              <a:rPr lang="da-DK" dirty="0"/>
              <a:t>Fastlæggelse af arbejdstiden, herunder forskudt tid, fleksibel arbejdstid, weekendarbejde, arbejde i holddrift </a:t>
            </a:r>
            <a:r>
              <a:rPr lang="da-DK" dirty="0" err="1"/>
              <a:t>m.v</a:t>
            </a:r>
            <a:endParaRPr lang="da-DK" dirty="0"/>
          </a:p>
          <a:p>
            <a:pPr lvl="1"/>
            <a:r>
              <a:rPr lang="da-DK" dirty="0"/>
              <a:t>Regler for ansættelse (kontrakt) </a:t>
            </a:r>
          </a:p>
          <a:p>
            <a:pPr lvl="1"/>
            <a:r>
              <a:rPr lang="da-DK" dirty="0"/>
              <a:t>Regler for opsigelse – varsler, opsigelse under sygdom m.v.</a:t>
            </a:r>
          </a:p>
        </p:txBody>
      </p:sp>
    </p:spTree>
    <p:extLst>
      <p:ext uri="{BB962C8B-B14F-4D97-AF65-F5344CB8AC3E}">
        <p14:creationId xmlns:p14="http://schemas.microsoft.com/office/powerpoint/2010/main" val="93154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Kollektive overenskomster – fortsat</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360000">
            <a:noAutofit/>
          </a:bodyPr>
          <a:lstStyle/>
          <a:p>
            <a:pPr marL="0" indent="0">
              <a:buNone/>
            </a:pPr>
            <a:r>
              <a:rPr lang="da-DK" b="1" dirty="0">
                <a:latin typeface="Calibri" panose="020F0502020204030204" pitchFamily="34" charset="0"/>
                <a:cs typeface="Calibri" panose="020F0502020204030204" pitchFamily="34" charset="0"/>
              </a:rPr>
              <a:t>Typiske emner, der reguleres i overenskomsten - fortsat:</a:t>
            </a:r>
          </a:p>
          <a:p>
            <a:r>
              <a:rPr lang="da-DK" dirty="0"/>
              <a:t>Lønforhold – mindsteløn, evt. servicetillæg, ret til 1 årlig forhandling, misforhold</a:t>
            </a:r>
          </a:p>
          <a:p>
            <a:r>
              <a:rPr lang="da-DK" dirty="0"/>
              <a:t>Pensionsordning </a:t>
            </a:r>
          </a:p>
          <a:p>
            <a:r>
              <a:rPr lang="da-DK" dirty="0"/>
              <a:t>Betaling under sygdom, tilskadekomst og barsel</a:t>
            </a:r>
          </a:p>
          <a:p>
            <a:r>
              <a:rPr lang="da-DK" dirty="0"/>
              <a:t>Betaling for overarbejde – herunder regler for afspadsering</a:t>
            </a:r>
          </a:p>
          <a:p>
            <a:r>
              <a:rPr lang="da-DK" dirty="0"/>
              <a:t>Betaling for rådighedsvagt</a:t>
            </a:r>
          </a:p>
          <a:p>
            <a:r>
              <a:rPr lang="da-DK" dirty="0"/>
              <a:t>Betaling for rejsearbejde</a:t>
            </a:r>
          </a:p>
          <a:p>
            <a:r>
              <a:rPr lang="da-DK" dirty="0"/>
              <a:t>Søgnehelligdagsbetaling, feriefridage og </a:t>
            </a:r>
            <a:r>
              <a:rPr lang="da-DK" dirty="0" err="1"/>
              <a:t>fritvalg</a:t>
            </a:r>
            <a:endParaRPr lang="da-DK" dirty="0"/>
          </a:p>
          <a:p>
            <a:r>
              <a:rPr lang="da-DK" dirty="0"/>
              <a:t>Ferie </a:t>
            </a:r>
          </a:p>
          <a:p>
            <a:r>
              <a:rPr lang="da-DK" dirty="0"/>
              <a:t>Produktivitetsfremmende lønsystemer, herunder akkord</a:t>
            </a:r>
          </a:p>
        </p:txBody>
      </p:sp>
    </p:spTree>
    <p:extLst>
      <p:ext uri="{BB962C8B-B14F-4D97-AF65-F5344CB8AC3E}">
        <p14:creationId xmlns:p14="http://schemas.microsoft.com/office/powerpoint/2010/main" val="250552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Kollektive overenskomster – fortsat</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360000">
            <a:noAutofit/>
          </a:bodyPr>
          <a:lstStyle/>
          <a:p>
            <a:pPr marL="0" indent="0">
              <a:buNone/>
            </a:pPr>
            <a:r>
              <a:rPr lang="da-DK" b="1" dirty="0">
                <a:latin typeface="Calibri" panose="020F0502020204030204" pitchFamily="34" charset="0"/>
                <a:cs typeface="Calibri" panose="020F0502020204030204" pitchFamily="34" charset="0"/>
              </a:rPr>
              <a:t>Typiske emner, der reguleres i overenskomsten – fortsat:</a:t>
            </a:r>
          </a:p>
          <a:p>
            <a:r>
              <a:rPr lang="da-DK" dirty="0">
                <a:latin typeface="Calibri" panose="020F0502020204030204" pitchFamily="34" charset="0"/>
                <a:cs typeface="Calibri" panose="020F0502020204030204" pitchFamily="34" charset="0"/>
              </a:rPr>
              <a:t>Regler for ny-optagne virksomheder – overenskomstens ikrafttræden, tilpasningsforhandlinger og evt. optrapning</a:t>
            </a:r>
          </a:p>
          <a:p>
            <a:r>
              <a:rPr lang="da-DK" dirty="0">
                <a:latin typeface="Calibri" panose="020F0502020204030204" pitchFamily="34" charset="0"/>
                <a:cs typeface="Calibri" panose="020F0502020204030204" pitchFamily="34" charset="0"/>
              </a:rPr>
              <a:t>Regler for funktionærlignende ansættelse</a:t>
            </a:r>
          </a:p>
          <a:p>
            <a:r>
              <a:rPr lang="da-DK" dirty="0">
                <a:latin typeface="Calibri" panose="020F0502020204030204" pitchFamily="34" charset="0"/>
                <a:cs typeface="Calibri" panose="020F0502020204030204" pitchFamily="34" charset="0"/>
              </a:rPr>
              <a:t>Regler for behandling af fagretlig strid</a:t>
            </a:r>
          </a:p>
          <a:p>
            <a:r>
              <a:rPr lang="da-DK" dirty="0">
                <a:latin typeface="Calibri" panose="020F0502020204030204" pitchFamily="34" charset="0"/>
                <a:cs typeface="Calibri" panose="020F0502020204030204" pitchFamily="34" charset="0"/>
              </a:rPr>
              <a:t>Overenskomstens varighed – og opsigelsesregler for overenskomsten</a:t>
            </a:r>
          </a:p>
          <a:p>
            <a:pPr lvl="1"/>
            <a:endParaRPr lang="da-DK" dirty="0">
              <a:latin typeface="Calibri" panose="020F0502020204030204" pitchFamily="34" charset="0"/>
              <a:cs typeface="Calibri" panose="020F0502020204030204" pitchFamily="34" charset="0"/>
            </a:endParaRPr>
          </a:p>
          <a:p>
            <a:pPr marL="0" indent="0">
              <a:buNone/>
            </a:pPr>
            <a:r>
              <a:rPr lang="da-DK" dirty="0">
                <a:latin typeface="Calibri" panose="020F0502020204030204" pitchFamily="34" charset="0"/>
                <a:cs typeface="Calibri" panose="020F0502020204030204" pitchFamily="34" charset="0"/>
              </a:rPr>
              <a:t>Herudover indeholder overenskomsterne typisk standard ansættelseskontrakter, akkordsedler </a:t>
            </a:r>
            <a:r>
              <a:rPr lang="da-DK" dirty="0" err="1">
                <a:latin typeface="Calibri" panose="020F0502020204030204" pitchFamily="34" charset="0"/>
                <a:cs typeface="Calibri" panose="020F0502020204030204" pitchFamily="34" charset="0"/>
              </a:rPr>
              <a:t>m.v</a:t>
            </a:r>
            <a:r>
              <a:rPr lang="da-DK" dirty="0">
                <a:latin typeface="Calibri" panose="020F0502020204030204" pitchFamily="34" charset="0"/>
                <a:cs typeface="Calibri" panose="020F0502020204030204" pitchFamily="34" charset="0"/>
              </a:rPr>
              <a:t> samt en række protokollater om implementering af EU-regler.</a:t>
            </a:r>
          </a:p>
        </p:txBody>
      </p:sp>
    </p:spTree>
    <p:extLst>
      <p:ext uri="{BB962C8B-B14F-4D97-AF65-F5344CB8AC3E}">
        <p14:creationId xmlns:p14="http://schemas.microsoft.com/office/powerpoint/2010/main" val="407975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Akkordsystemer / Prislister</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360000">
            <a:noAutofit/>
          </a:bodyPr>
          <a:lstStyle/>
          <a:p>
            <a:pPr marL="0" indent="0">
              <a:buNone/>
            </a:pPr>
            <a:r>
              <a:rPr lang="da-DK" b="1" dirty="0">
                <a:latin typeface="Calibri" panose="020F0502020204030204" pitchFamily="34" charset="0"/>
                <a:cs typeface="Calibri" panose="020F0502020204030204" pitchFamily="34" charset="0"/>
              </a:rPr>
              <a:t>El-området</a:t>
            </a:r>
          </a:p>
          <a:p>
            <a:pPr marL="0" indent="0">
              <a:buNone/>
            </a:pPr>
            <a:r>
              <a:rPr lang="da-DK" b="1" dirty="0">
                <a:latin typeface="Calibri" panose="020F0502020204030204" pitchFamily="34" charset="0"/>
                <a:cs typeface="Calibri" panose="020F0502020204030204" pitchFamily="34" charset="0"/>
              </a:rPr>
              <a:t>El-Branchens akkordsystem (EBA)</a:t>
            </a:r>
          </a:p>
          <a:p>
            <a:r>
              <a:rPr lang="da-DK" dirty="0">
                <a:latin typeface="Calibri" panose="020F0502020204030204" pitchFamily="34" charset="0"/>
                <a:cs typeface="Calibri" panose="020F0502020204030204" pitchFamily="34" charset="0"/>
              </a:rPr>
              <a:t>Et akkordsystem primært baseret på tidsstuderede montagetider på alle materialer på EAN-nummer niveau</a:t>
            </a:r>
          </a:p>
          <a:p>
            <a:r>
              <a:rPr lang="da-DK" dirty="0">
                <a:latin typeface="Calibri" panose="020F0502020204030204" pitchFamily="34" charset="0"/>
                <a:cs typeface="Calibri" panose="020F0502020204030204" pitchFamily="34" charset="0"/>
              </a:rPr>
              <a:t>Anvendes til opmåling af akkordindtjening – kan endvidere anvendes som tidsstyrings-/planlægningsværktøj for både projektleder og akkordholder</a:t>
            </a:r>
          </a:p>
          <a:p>
            <a:endParaRPr lang="da-DK" dirty="0">
              <a:latin typeface="Calibri" panose="020F0502020204030204" pitchFamily="34" charset="0"/>
              <a:cs typeface="Calibri" panose="020F0502020204030204" pitchFamily="34" charset="0"/>
            </a:endParaRPr>
          </a:p>
          <a:p>
            <a:pPr marL="0" indent="0">
              <a:buNone/>
            </a:pPr>
            <a:r>
              <a:rPr lang="da-DK" b="1" dirty="0">
                <a:latin typeface="Calibri" panose="020F0502020204030204" pitchFamily="34" charset="0"/>
                <a:cs typeface="Calibri" panose="020F0502020204030204" pitchFamily="34" charset="0"/>
              </a:rPr>
              <a:t>Landspriskuranten for Installationsarbejde (under udfasning) (LPK)</a:t>
            </a:r>
          </a:p>
          <a:p>
            <a:r>
              <a:rPr lang="da-DK" dirty="0">
                <a:latin typeface="Calibri" panose="020F0502020204030204" pitchFamily="34" charset="0"/>
                <a:cs typeface="Calibri" panose="020F0502020204030204" pitchFamily="34" charset="0"/>
              </a:rPr>
              <a:t>Et akkordsystem baseret på aftalte priser for definerede arbejdsoperationer/montager</a:t>
            </a:r>
          </a:p>
          <a:p>
            <a:r>
              <a:rPr lang="da-DK" dirty="0">
                <a:latin typeface="Calibri" panose="020F0502020204030204" pitchFamily="34" charset="0"/>
                <a:cs typeface="Calibri" panose="020F0502020204030204" pitchFamily="34" charset="0"/>
              </a:rPr>
              <a:t>Erstattes af EBA, som trådte i kraft 1. juli 2016, projekter kalkuleret i LPK kan dog kræves udført/opmålt efter denne</a:t>
            </a:r>
          </a:p>
          <a:p>
            <a:pPr lvl="1"/>
            <a:endParaRPr lang="da-D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7532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Akkordsystemer / Prislister – fortsat</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2" spcCol="720000">
            <a:noAutofit/>
          </a:bodyPr>
          <a:lstStyle/>
          <a:p>
            <a:pPr marL="0" indent="0">
              <a:buNone/>
            </a:pPr>
            <a:r>
              <a:rPr lang="da-DK" b="1" dirty="0">
                <a:latin typeface="Calibri" panose="020F0502020204030204" pitchFamily="34" charset="0"/>
                <a:cs typeface="Calibri" panose="020F0502020204030204" pitchFamily="34" charset="0"/>
              </a:rPr>
              <a:t>VVS-området. </a:t>
            </a:r>
          </a:p>
          <a:p>
            <a:pPr marL="0" indent="0">
              <a:buNone/>
            </a:pPr>
            <a:r>
              <a:rPr lang="da-DK" b="1" dirty="0">
                <a:latin typeface="Calibri" panose="020F0502020204030204" pitchFamily="34" charset="0"/>
                <a:cs typeface="Calibri" panose="020F0502020204030204" pitchFamily="34" charset="0"/>
              </a:rPr>
              <a:t>Akkordsystemerne er baseret på aftalte priser for definerede arbejdsoperationer/montager. Rør- og fjernvarmeprislisterne har fælles regelsæt (Almindelige bestemmelser)</a:t>
            </a:r>
          </a:p>
          <a:p>
            <a:pPr marL="0" indent="0">
              <a:buNone/>
            </a:pPr>
            <a:r>
              <a:rPr lang="da-DK" b="1" dirty="0">
                <a:latin typeface="Calibri" panose="020F0502020204030204" pitchFamily="34" charset="0"/>
                <a:cs typeface="Calibri" panose="020F0502020204030204" pitchFamily="34" charset="0"/>
              </a:rPr>
              <a:t>Rørprislisten</a:t>
            </a:r>
          </a:p>
          <a:p>
            <a:r>
              <a:rPr lang="da-DK" dirty="0">
                <a:latin typeface="Calibri" panose="020F0502020204030204" pitchFamily="34" charset="0"/>
                <a:cs typeface="Calibri" panose="020F0502020204030204" pitchFamily="34" charset="0"/>
              </a:rPr>
              <a:t>Akkordering af alle former for rørinstallationer i bygninger (vand/sanitet, varme, afløb, gas, kedler/beholdere)</a:t>
            </a:r>
          </a:p>
          <a:p>
            <a:pPr marL="0" indent="0">
              <a:buNone/>
            </a:pPr>
            <a:endParaRPr lang="da-DK" b="1" dirty="0">
              <a:latin typeface="Calibri" panose="020F0502020204030204" pitchFamily="34" charset="0"/>
              <a:cs typeface="Calibri" panose="020F0502020204030204" pitchFamily="34" charset="0"/>
            </a:endParaRPr>
          </a:p>
          <a:p>
            <a:pPr marL="0" indent="0">
              <a:buNone/>
            </a:pPr>
            <a:r>
              <a:rPr lang="da-DK" b="1" dirty="0">
                <a:latin typeface="Calibri" panose="020F0502020204030204" pitchFamily="34" charset="0"/>
                <a:cs typeface="Calibri" panose="020F0502020204030204" pitchFamily="34" charset="0"/>
              </a:rPr>
              <a:t>Fjernvarmeprislisten</a:t>
            </a:r>
          </a:p>
          <a:p>
            <a:r>
              <a:rPr lang="da-DK" dirty="0">
                <a:latin typeface="Calibri" panose="020F0502020204030204" pitchFamily="34" charset="0"/>
                <a:cs typeface="Calibri" panose="020F0502020204030204" pitchFamily="34" charset="0"/>
              </a:rPr>
              <a:t>Akkordering af fjernvarmearbejde frem til hus/sokkel</a:t>
            </a:r>
          </a:p>
          <a:p>
            <a:pPr marL="0" indent="0">
              <a:buNone/>
            </a:pPr>
            <a:r>
              <a:rPr lang="da-DK" b="1" dirty="0">
                <a:latin typeface="Calibri" panose="020F0502020204030204" pitchFamily="34" charset="0"/>
                <a:cs typeface="Calibri" panose="020F0502020204030204" pitchFamily="34" charset="0"/>
              </a:rPr>
              <a:t>Landspriskuranten for Blikkenslagerarbejde (akkordpligt)</a:t>
            </a:r>
          </a:p>
          <a:p>
            <a:r>
              <a:rPr lang="da-DK" dirty="0">
                <a:latin typeface="Calibri" panose="020F0502020204030204" pitchFamily="34" charset="0"/>
                <a:cs typeface="Calibri" panose="020F0502020204030204" pitchFamily="34" charset="0"/>
              </a:rPr>
              <a:t>Akkordering af blikkenslagerarbejde, facader, skifferbelægning </a:t>
            </a:r>
          </a:p>
          <a:p>
            <a:endParaRPr lang="da-D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377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papirvare&#10;&#10;Automatisk genereret beskrivelse">
            <a:extLst>
              <a:ext uri="{FF2B5EF4-FFF2-40B4-BE49-F238E27FC236}">
                <a16:creationId xmlns:a16="http://schemas.microsoft.com/office/drawing/2014/main" id="{B5AF8878-2151-350E-A0D6-BE8E19538747}"/>
              </a:ext>
            </a:extLst>
          </p:cNvPr>
          <p:cNvPicPr>
            <a:picLocks noChangeAspect="1"/>
          </p:cNvPicPr>
          <p:nvPr/>
        </p:nvPicPr>
        <p:blipFill rotWithShape="1">
          <a:blip r:embed="rId3"/>
          <a:srcRect l="1845" t="8423" b="21014"/>
          <a:stretch/>
        </p:blipFill>
        <p:spPr>
          <a:xfrm>
            <a:off x="128587" y="150906"/>
            <a:ext cx="6838950" cy="6555240"/>
          </a:xfrm>
          <a:prstGeom prst="rect">
            <a:avLst/>
          </a:prstGeom>
        </p:spPr>
      </p:pic>
      <p:sp>
        <p:nvSpPr>
          <p:cNvPr id="6" name="Pladsholder til tekst 1">
            <a:extLst>
              <a:ext uri="{FF2B5EF4-FFF2-40B4-BE49-F238E27FC236}">
                <a16:creationId xmlns:a16="http://schemas.microsoft.com/office/drawing/2014/main" id="{848CB3E7-D295-2986-604D-6C787D8AA4DF}"/>
              </a:ext>
            </a:extLst>
          </p:cNvPr>
          <p:cNvSpPr>
            <a:spLocks noGrp="1"/>
          </p:cNvSpPr>
          <p:nvPr>
            <p:ph type="body" sz="quarter" idx="11"/>
          </p:nvPr>
        </p:nvSpPr>
        <p:spPr>
          <a:xfrm>
            <a:off x="7660164" y="2628451"/>
            <a:ext cx="4063682" cy="935037"/>
          </a:xfrm>
        </p:spPr>
        <p:txBody>
          <a:bodyPr/>
          <a:lstStyle/>
          <a:p>
            <a:pPr>
              <a:spcBef>
                <a:spcPts val="0"/>
              </a:spcBef>
            </a:pPr>
            <a:r>
              <a:rPr lang="da-DK" dirty="0"/>
              <a:t>Rammer og regler på arbejdsmarkedet</a:t>
            </a:r>
          </a:p>
        </p:txBody>
      </p:sp>
      <p:sp>
        <p:nvSpPr>
          <p:cNvPr id="7" name="Tekstfelt 6">
            <a:extLst>
              <a:ext uri="{FF2B5EF4-FFF2-40B4-BE49-F238E27FC236}">
                <a16:creationId xmlns:a16="http://schemas.microsoft.com/office/drawing/2014/main" id="{AA07B710-FC95-42DD-1E7A-955EBC8562EF}"/>
              </a:ext>
            </a:extLst>
          </p:cNvPr>
          <p:cNvSpPr txBox="1"/>
          <p:nvPr/>
        </p:nvSpPr>
        <p:spPr>
          <a:xfrm>
            <a:off x="7660164" y="4323288"/>
            <a:ext cx="3491000" cy="369332"/>
          </a:xfrm>
          <a:prstGeom prst="rect">
            <a:avLst/>
          </a:prstGeom>
          <a:noFill/>
        </p:spPr>
        <p:txBody>
          <a:bodyPr wrap="square" rtlCol="0">
            <a:spAutoFit/>
          </a:bodyPr>
          <a:lstStyle/>
          <a:p>
            <a:r>
              <a:rPr lang="en-US" dirty="0">
                <a:solidFill>
                  <a:schemeClr val="bg1">
                    <a:lumMod val="85000"/>
                  </a:schemeClr>
                </a:solidFill>
                <a:latin typeface="Calibri" panose="020F0502020204030204" pitchFamily="34" charset="0"/>
                <a:cs typeface="Calibri" panose="020F0502020204030204" pitchFamily="34" charset="0"/>
              </a:rPr>
              <a:t>THORKILD BANG</a:t>
            </a:r>
            <a:endParaRPr lang="da-DK" dirty="0">
              <a:solidFill>
                <a:schemeClr val="bg1">
                  <a:lumMod val="85000"/>
                </a:schemeClr>
              </a:solidFill>
              <a:latin typeface="Calibri" panose="020F0502020204030204" pitchFamily="34" charset="0"/>
              <a:cs typeface="Calibri" panose="020F0502020204030204" pitchFamily="34" charset="0"/>
            </a:endParaRPr>
          </a:p>
        </p:txBody>
      </p:sp>
      <p:sp>
        <p:nvSpPr>
          <p:cNvPr id="12" name="Pladsholder til tekst 1">
            <a:extLst>
              <a:ext uri="{FF2B5EF4-FFF2-40B4-BE49-F238E27FC236}">
                <a16:creationId xmlns:a16="http://schemas.microsoft.com/office/drawing/2014/main" id="{21F5EE0B-CE9B-4810-6A96-2526B114BA9F}"/>
              </a:ext>
            </a:extLst>
          </p:cNvPr>
          <p:cNvSpPr txBox="1">
            <a:spLocks/>
          </p:cNvSpPr>
          <p:nvPr/>
        </p:nvSpPr>
        <p:spPr>
          <a:xfrm>
            <a:off x="7660164" y="4692620"/>
            <a:ext cx="4063682" cy="9350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da-DK" sz="2800" dirty="0"/>
              <a:t>Del 3</a:t>
            </a:r>
          </a:p>
        </p:txBody>
      </p:sp>
    </p:spTree>
    <p:extLst>
      <p:ext uri="{BB962C8B-B14F-4D97-AF65-F5344CB8AC3E}">
        <p14:creationId xmlns:p14="http://schemas.microsoft.com/office/powerpoint/2010/main" val="242278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Ansættelsesretlig lovgivning</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360000">
            <a:noAutofit/>
          </a:bodyPr>
          <a:lstStyle/>
          <a:p>
            <a:pPr marL="0" lvl="0" indent="0">
              <a:buNone/>
            </a:pPr>
            <a:r>
              <a:rPr lang="da-DK" b="1" dirty="0">
                <a:latin typeface="Calibri" panose="020F0502020204030204" pitchFamily="34" charset="0"/>
                <a:cs typeface="Calibri" panose="020F0502020204030204" pitchFamily="34" charset="0"/>
              </a:rPr>
              <a:t>Lovgivning, som har betydning for ansættelsesforholdet</a:t>
            </a:r>
          </a:p>
          <a:p>
            <a:r>
              <a:rPr lang="da-DK" dirty="0">
                <a:latin typeface="Calibri" panose="020F0502020204030204" pitchFamily="34" charset="0"/>
                <a:cs typeface="Calibri" panose="020F0502020204030204" pitchFamily="34" charset="0"/>
              </a:rPr>
              <a:t>Sygedagpengelov</a:t>
            </a:r>
          </a:p>
          <a:p>
            <a:r>
              <a:rPr lang="da-DK" dirty="0">
                <a:latin typeface="Calibri" panose="020F0502020204030204" pitchFamily="34" charset="0"/>
                <a:cs typeface="Calibri" panose="020F0502020204030204" pitchFamily="34" charset="0"/>
              </a:rPr>
              <a:t>Ferielov</a:t>
            </a:r>
          </a:p>
          <a:p>
            <a:r>
              <a:rPr lang="da-DK" dirty="0">
                <a:latin typeface="Calibri" panose="020F0502020204030204" pitchFamily="34" charset="0"/>
                <a:cs typeface="Calibri" panose="020F0502020204030204" pitchFamily="34" charset="0"/>
              </a:rPr>
              <a:t>Funktionærlov</a:t>
            </a:r>
          </a:p>
          <a:p>
            <a:r>
              <a:rPr lang="da-DK" dirty="0">
                <a:latin typeface="Calibri" panose="020F0502020204030204" pitchFamily="34" charset="0"/>
                <a:cs typeface="Calibri" panose="020F0502020204030204" pitchFamily="34" charset="0"/>
              </a:rPr>
              <a:t>Lov om ansættelsesklausuler</a:t>
            </a:r>
          </a:p>
          <a:p>
            <a:r>
              <a:rPr lang="da-DK" dirty="0">
                <a:latin typeface="Calibri" panose="020F0502020204030204" pitchFamily="34" charset="0"/>
                <a:cs typeface="Calibri" panose="020F0502020204030204" pitchFamily="34" charset="0"/>
              </a:rPr>
              <a:t>Erhvervsuddannelseslov</a:t>
            </a:r>
          </a:p>
          <a:p>
            <a:r>
              <a:rPr lang="da-DK" dirty="0">
                <a:latin typeface="Calibri" panose="020F0502020204030204" pitchFamily="34" charset="0"/>
                <a:cs typeface="Calibri" panose="020F0502020204030204" pitchFamily="34" charset="0"/>
              </a:rPr>
              <a:t>Arbejdsmiljølov</a:t>
            </a:r>
          </a:p>
          <a:p>
            <a:r>
              <a:rPr lang="da-DK" dirty="0">
                <a:latin typeface="Calibri" panose="020F0502020204030204" pitchFamily="34" charset="0"/>
                <a:cs typeface="Calibri" panose="020F0502020204030204" pitchFamily="34" charset="0"/>
              </a:rPr>
              <a:t>Forskelsbehandlingslov</a:t>
            </a:r>
          </a:p>
          <a:p>
            <a:r>
              <a:rPr lang="da-DK" dirty="0">
                <a:latin typeface="Calibri" panose="020F0502020204030204" pitchFamily="34" charset="0"/>
                <a:cs typeface="Calibri" panose="020F0502020204030204" pitchFamily="34" charset="0"/>
              </a:rPr>
              <a:t>Ligestillingslov</a:t>
            </a:r>
          </a:p>
          <a:p>
            <a:endParaRPr lang="da-DK" dirty="0">
              <a:latin typeface="Calibri" panose="020F0502020204030204" pitchFamily="34" charset="0"/>
              <a:cs typeface="Calibri" panose="020F0502020204030204" pitchFamily="34" charset="0"/>
            </a:endParaRPr>
          </a:p>
          <a:p>
            <a:endParaRPr lang="da-D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2931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Sygedagpengelov</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360000">
            <a:noAutofit/>
          </a:bodyPr>
          <a:lstStyle/>
          <a:p>
            <a:pPr marL="0" indent="0">
              <a:buNone/>
            </a:pPr>
            <a:r>
              <a:rPr lang="da-DK" b="1" dirty="0">
                <a:latin typeface="Calibri" panose="020F0502020204030204" pitchFamily="34" charset="0"/>
                <a:cs typeface="Calibri" panose="020F0502020204030204" pitchFamily="34" charset="0"/>
              </a:rPr>
              <a:t>Fastlægger reglerne for ret til sygedagpenge fra arbejdsgiveren og/eller kommunen</a:t>
            </a:r>
          </a:p>
          <a:p>
            <a:pPr marL="0" indent="0">
              <a:buNone/>
            </a:pPr>
            <a:r>
              <a:rPr lang="da-DK" b="1" dirty="0">
                <a:latin typeface="Calibri" panose="020F0502020204030204" pitchFamily="34" charset="0"/>
                <a:cs typeface="Calibri" panose="020F0502020204030204" pitchFamily="34" charset="0"/>
              </a:rPr>
              <a:t>Suppleres af overenskomstbestemmelser om fuld løn under sygdom</a:t>
            </a:r>
          </a:p>
          <a:p>
            <a:pPr marL="0" indent="0">
              <a:buNone/>
            </a:pPr>
            <a:r>
              <a:rPr lang="da-DK" b="1" dirty="0">
                <a:latin typeface="Calibri" panose="020F0502020204030204" pitchFamily="34" charset="0"/>
                <a:cs typeface="Calibri" panose="020F0502020204030204" pitchFamily="34" charset="0"/>
              </a:rPr>
              <a:t>Regler om opfølgning på sygefravær</a:t>
            </a:r>
          </a:p>
          <a:p>
            <a:r>
              <a:rPr lang="da-DK" dirty="0">
                <a:latin typeface="Calibri" panose="020F0502020204030204" pitchFamily="34" charset="0"/>
                <a:cs typeface="Calibri" panose="020F0502020204030204" pitchFamily="34" charset="0"/>
              </a:rPr>
              <a:t>opfølgningssamtale inden 4 uger </a:t>
            </a:r>
          </a:p>
          <a:p>
            <a:r>
              <a:rPr lang="da-DK" dirty="0">
                <a:latin typeface="Calibri" panose="020F0502020204030204" pitchFamily="34" charset="0"/>
                <a:cs typeface="Calibri" panose="020F0502020204030204" pitchFamily="34" charset="0"/>
              </a:rPr>
              <a:t>indhentning af lægeerklæringer </a:t>
            </a:r>
          </a:p>
          <a:p>
            <a:pPr lvl="1"/>
            <a:r>
              <a:rPr lang="da-DK" dirty="0">
                <a:latin typeface="Calibri" panose="020F0502020204030204" pitchFamily="34" charset="0"/>
                <a:cs typeface="Calibri" panose="020F0502020204030204" pitchFamily="34" charset="0"/>
              </a:rPr>
              <a:t>Mulighedserklæring</a:t>
            </a:r>
          </a:p>
          <a:p>
            <a:pPr lvl="1"/>
            <a:r>
              <a:rPr lang="da-DK" dirty="0">
                <a:latin typeface="Calibri" panose="020F0502020204030204" pitchFamily="34" charset="0"/>
                <a:cs typeface="Calibri" panose="020F0502020204030204" pitchFamily="34" charset="0"/>
              </a:rPr>
              <a:t>Varighedserklæring</a:t>
            </a:r>
          </a:p>
          <a:p>
            <a:pPr lvl="1"/>
            <a:r>
              <a:rPr lang="da-DK" dirty="0">
                <a:latin typeface="Calibri" panose="020F0502020204030204" pitchFamily="34" charset="0"/>
                <a:cs typeface="Calibri" panose="020F0502020204030204" pitchFamily="34" charset="0"/>
              </a:rPr>
              <a:t>”friattest” </a:t>
            </a:r>
          </a:p>
        </p:txBody>
      </p:sp>
    </p:spTree>
    <p:extLst>
      <p:ext uri="{BB962C8B-B14F-4D97-AF65-F5344CB8AC3E}">
        <p14:creationId xmlns:p14="http://schemas.microsoft.com/office/powerpoint/2010/main" val="3533484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Ferielov</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360000">
            <a:noAutofit/>
          </a:bodyPr>
          <a:lstStyle/>
          <a:p>
            <a:r>
              <a:rPr lang="da-DK" dirty="0">
                <a:latin typeface="Calibri" panose="020F0502020204030204" pitchFamily="34" charset="0"/>
                <a:cs typeface="Calibri" panose="020F0502020204030204" pitchFamily="34" charset="0"/>
              </a:rPr>
              <a:t>Ret til 5 ugers ferie – kan opgøres i timer, hvis der ikke arbejdes i normal 5-eller 6-dages uge</a:t>
            </a:r>
          </a:p>
          <a:p>
            <a:r>
              <a:rPr lang="da-DK" dirty="0">
                <a:latin typeface="Calibri" panose="020F0502020204030204" pitchFamily="34" charset="0"/>
                <a:cs typeface="Calibri" panose="020F0502020204030204" pitchFamily="34" charset="0"/>
              </a:rPr>
              <a:t>12,5 % feriepenge eller 1 % ferietillæg</a:t>
            </a:r>
          </a:p>
          <a:p>
            <a:r>
              <a:rPr lang="da-DK" dirty="0">
                <a:latin typeface="Calibri" panose="020F0502020204030204" pitchFamily="34" charset="0"/>
                <a:cs typeface="Calibri" panose="020F0502020204030204" pitchFamily="34" charset="0"/>
              </a:rPr>
              <a:t>Hovedferieperiode 1. maj – 30 september –&gt; ret til 3 ugers ferie</a:t>
            </a:r>
          </a:p>
          <a:p>
            <a:r>
              <a:rPr lang="da-DK" dirty="0" err="1">
                <a:latin typeface="Calibri" panose="020F0502020204030204" pitchFamily="34" charset="0"/>
                <a:cs typeface="Calibri" panose="020F0502020204030204" pitchFamily="34" charset="0"/>
              </a:rPr>
              <a:t>Optjeningsår</a:t>
            </a:r>
            <a:r>
              <a:rPr lang="da-DK" dirty="0">
                <a:latin typeface="Calibri" panose="020F0502020204030204" pitchFamily="34" charset="0"/>
                <a:cs typeface="Calibri" panose="020F0502020204030204" pitchFamily="34" charset="0"/>
              </a:rPr>
              <a:t> = kalenderåret</a:t>
            </a:r>
          </a:p>
          <a:p>
            <a:r>
              <a:rPr lang="da-DK" dirty="0" err="1">
                <a:latin typeface="Calibri" panose="020F0502020204030204" pitchFamily="34" charset="0"/>
                <a:cs typeface="Calibri" panose="020F0502020204030204" pitchFamily="34" charset="0"/>
              </a:rPr>
              <a:t>Ferieår</a:t>
            </a:r>
            <a:r>
              <a:rPr lang="da-DK" dirty="0">
                <a:latin typeface="Calibri" panose="020F0502020204030204" pitchFamily="34" charset="0"/>
                <a:cs typeface="Calibri" panose="020F0502020204030204" pitchFamily="34" charset="0"/>
              </a:rPr>
              <a:t> -&gt; 1. maj det følgende år til 30. april året efter</a:t>
            </a:r>
          </a:p>
          <a:p>
            <a:r>
              <a:rPr lang="da-DK" dirty="0">
                <a:latin typeface="Calibri" panose="020F0502020204030204" pitchFamily="34" charset="0"/>
                <a:cs typeface="Calibri" panose="020F0502020204030204" pitchFamily="34" charset="0"/>
              </a:rPr>
              <a:t>Feriefridage findes alene i overenskomster</a:t>
            </a:r>
          </a:p>
          <a:p>
            <a:r>
              <a:rPr lang="da-DK" dirty="0">
                <a:latin typeface="Calibri" panose="020F0502020204030204" pitchFamily="34" charset="0"/>
                <a:cs typeface="Calibri" panose="020F0502020204030204" pitchFamily="34" charset="0"/>
              </a:rPr>
              <a:t>Ferieloven ændres i 2020 til samtidighedsferie</a:t>
            </a:r>
          </a:p>
        </p:txBody>
      </p:sp>
    </p:spTree>
    <p:extLst>
      <p:ext uri="{BB962C8B-B14F-4D97-AF65-F5344CB8AC3E}">
        <p14:creationId xmlns:p14="http://schemas.microsoft.com/office/powerpoint/2010/main" val="4281051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Funktionærlov</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360000">
            <a:noAutofit/>
          </a:bodyPr>
          <a:lstStyle/>
          <a:p>
            <a:pPr marL="0" indent="0">
              <a:buNone/>
            </a:pPr>
            <a:r>
              <a:rPr lang="da-DK" b="1" dirty="0">
                <a:latin typeface="Calibri" panose="020F0502020204030204" pitchFamily="34" charset="0"/>
                <a:cs typeface="Calibri" panose="020F0502020204030204" pitchFamily="34" charset="0"/>
              </a:rPr>
              <a:t>Beskriver, hvem der er funktionærer: </a:t>
            </a:r>
          </a:p>
          <a:p>
            <a:r>
              <a:rPr lang="da-DK" dirty="0">
                <a:latin typeface="Calibri" panose="020F0502020204030204" pitchFamily="34" charset="0"/>
                <a:cs typeface="Calibri" panose="020F0502020204030204" pitchFamily="34" charset="0"/>
              </a:rPr>
              <a:t>handel og kontor, </a:t>
            </a:r>
          </a:p>
          <a:p>
            <a:r>
              <a:rPr lang="da-DK" dirty="0">
                <a:latin typeface="Calibri" panose="020F0502020204030204" pitchFamily="34" charset="0"/>
                <a:cs typeface="Calibri" panose="020F0502020204030204" pitchFamily="34" charset="0"/>
              </a:rPr>
              <a:t>teknisk eller klinisk bistandsydelse af ikke-håndværks- eller fabriksmæssig art</a:t>
            </a:r>
          </a:p>
          <a:p>
            <a:r>
              <a:rPr lang="da-DK" dirty="0">
                <a:latin typeface="Calibri" panose="020F0502020204030204" pitchFamily="34" charset="0"/>
                <a:cs typeface="Calibri" panose="020F0502020204030204" pitchFamily="34" charset="0"/>
              </a:rPr>
              <a:t>ledere.</a:t>
            </a:r>
          </a:p>
          <a:p>
            <a:pPr marL="0" indent="0">
              <a:buNone/>
            </a:pPr>
            <a:r>
              <a:rPr lang="da-DK" b="1" dirty="0">
                <a:latin typeface="Calibri" panose="020F0502020204030204" pitchFamily="34" charset="0"/>
                <a:cs typeface="Calibri" panose="020F0502020204030204" pitchFamily="34" charset="0"/>
              </a:rPr>
              <a:t>Relativt lange opsigelsesvarsler (op til 6 måneder)</a:t>
            </a:r>
          </a:p>
          <a:p>
            <a:pPr marL="0" indent="0">
              <a:buNone/>
            </a:pPr>
            <a:r>
              <a:rPr lang="da-DK" b="1" dirty="0">
                <a:latin typeface="Calibri" panose="020F0502020204030204" pitchFamily="34" charset="0"/>
                <a:cs typeface="Calibri" panose="020F0502020204030204" pitchFamily="34" charset="0"/>
              </a:rPr>
              <a:t>Ret til fuld løn under sygdom – uden tidsbegrænsning</a:t>
            </a:r>
          </a:p>
          <a:p>
            <a:pPr marL="0" indent="0">
              <a:buNone/>
            </a:pPr>
            <a:r>
              <a:rPr lang="da-DK" b="1" dirty="0">
                <a:latin typeface="Calibri" panose="020F0502020204030204" pitchFamily="34" charset="0"/>
                <a:cs typeface="Calibri" panose="020F0502020204030204" pitchFamily="34" charset="0"/>
              </a:rPr>
              <a:t>Ret til ferie med løn + 1 % ferietillæg</a:t>
            </a:r>
          </a:p>
          <a:p>
            <a:pPr marL="0" indent="0">
              <a:buNone/>
            </a:pPr>
            <a:r>
              <a:rPr lang="da-DK" b="1" dirty="0">
                <a:latin typeface="Calibri" panose="020F0502020204030204" pitchFamily="34" charset="0"/>
                <a:cs typeface="Calibri" panose="020F0502020204030204" pitchFamily="34" charset="0"/>
              </a:rPr>
              <a:t>Godtgørelse for lang anciennitet </a:t>
            </a:r>
          </a:p>
        </p:txBody>
      </p:sp>
    </p:spTree>
    <p:extLst>
      <p:ext uri="{BB962C8B-B14F-4D97-AF65-F5344CB8AC3E}">
        <p14:creationId xmlns:p14="http://schemas.microsoft.com/office/powerpoint/2010/main" val="2966703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Lov om ansættelsesklausuler</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360000">
            <a:noAutofit/>
          </a:bodyPr>
          <a:lstStyle/>
          <a:p>
            <a:pPr marL="0" indent="0">
              <a:buNone/>
            </a:pPr>
            <a:r>
              <a:rPr lang="da-DK" b="1" dirty="0">
                <a:latin typeface="Calibri" panose="020F0502020204030204" pitchFamily="34" charset="0"/>
                <a:cs typeface="Calibri" panose="020F0502020204030204" pitchFamily="34" charset="0"/>
              </a:rPr>
              <a:t>Fastsætter regler for indgåelse af ansættelsesklausuler: </a:t>
            </a:r>
          </a:p>
          <a:p>
            <a:r>
              <a:rPr lang="da-DK" dirty="0">
                <a:latin typeface="Calibri" panose="020F0502020204030204" pitchFamily="34" charset="0"/>
                <a:cs typeface="Calibri" panose="020F0502020204030204" pitchFamily="34" charset="0"/>
              </a:rPr>
              <a:t>Jobklausul – aftale om at en medarbejder ikke må tage ansættelse i en anden virksomhed (anvendes bl.a. af vikarfirmaer)</a:t>
            </a:r>
          </a:p>
          <a:p>
            <a:r>
              <a:rPr lang="da-DK" dirty="0">
                <a:latin typeface="Calibri" panose="020F0502020204030204" pitchFamily="34" charset="0"/>
                <a:cs typeface="Calibri" panose="020F0502020204030204" pitchFamily="34" charset="0"/>
              </a:rPr>
              <a:t>Konkurrenceklausuler – aftale, som forbyder en medarbejder i at udføre konkurrerende virksomhed</a:t>
            </a:r>
          </a:p>
          <a:p>
            <a:r>
              <a:rPr lang="da-DK" dirty="0">
                <a:latin typeface="Calibri" panose="020F0502020204030204" pitchFamily="34" charset="0"/>
                <a:cs typeface="Calibri" panose="020F0502020204030204" pitchFamily="34" charset="0"/>
              </a:rPr>
              <a:t>kundeklausuler – aftale, som forbyder en medarbejder at kontakte nuværende arbejdsgivers kunder</a:t>
            </a:r>
          </a:p>
          <a:p>
            <a:r>
              <a:rPr lang="da-DK" dirty="0">
                <a:latin typeface="Calibri" panose="020F0502020204030204" pitchFamily="34" charset="0"/>
                <a:cs typeface="Calibri" panose="020F0502020204030204" pitchFamily="34" charset="0"/>
              </a:rPr>
              <a:t>samt kombinerede klausuler – klausuler, som er en kombination af ovenstående</a:t>
            </a:r>
          </a:p>
        </p:txBody>
      </p:sp>
    </p:spTree>
    <p:extLst>
      <p:ext uri="{BB962C8B-B14F-4D97-AF65-F5344CB8AC3E}">
        <p14:creationId xmlns:p14="http://schemas.microsoft.com/office/powerpoint/2010/main" val="1414176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Erhvervsuddannelseslov</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360000">
            <a:noAutofit/>
          </a:bodyPr>
          <a:lstStyle/>
          <a:p>
            <a:r>
              <a:rPr lang="da-DK" dirty="0">
                <a:latin typeface="Calibri" panose="020F0502020204030204" pitchFamily="34" charset="0"/>
                <a:cs typeface="Calibri" panose="020F0502020204030204" pitchFamily="34" charset="0"/>
              </a:rPr>
              <a:t>Fastlægger reglerne for indgåelse og gennemførelse af erhvervsuddannelser</a:t>
            </a:r>
          </a:p>
          <a:p>
            <a:r>
              <a:rPr lang="da-DK" dirty="0">
                <a:latin typeface="Calibri" panose="020F0502020204030204" pitchFamily="34" charset="0"/>
                <a:cs typeface="Calibri" panose="020F0502020204030204" pitchFamily="34" charset="0"/>
              </a:rPr>
              <a:t>Faglige udvalg – godkendelse af praktikvirksomheder </a:t>
            </a:r>
          </a:p>
          <a:p>
            <a:r>
              <a:rPr lang="da-DK" dirty="0">
                <a:latin typeface="Calibri" panose="020F0502020204030204" pitchFamily="34" charset="0"/>
                <a:cs typeface="Calibri" panose="020F0502020204030204" pitchFamily="34" charset="0"/>
              </a:rPr>
              <a:t>Uddannelsesaftale skal være skriftlig</a:t>
            </a:r>
          </a:p>
          <a:p>
            <a:r>
              <a:rPr lang="da-DK" dirty="0">
                <a:latin typeface="Calibri" panose="020F0502020204030204" pitchFamily="34" charset="0"/>
                <a:cs typeface="Calibri" panose="020F0502020204030204" pitchFamily="34" charset="0"/>
              </a:rPr>
              <a:t>Løn efter uddannelsesområdets overenskomst</a:t>
            </a:r>
          </a:p>
          <a:p>
            <a:r>
              <a:rPr lang="da-DK" dirty="0">
                <a:latin typeface="Calibri" panose="020F0502020204030204" pitchFamily="34" charset="0"/>
                <a:cs typeface="Calibri" panose="020F0502020204030204" pitchFamily="34" charset="0"/>
              </a:rPr>
              <a:t>Prøvetid 3 måneder – ophævelse kan ske uden varsel herefter er </a:t>
            </a:r>
            <a:r>
              <a:rPr lang="da-DK" dirty="0" err="1">
                <a:latin typeface="Calibri" panose="020F0502020204030204" pitchFamily="34" charset="0"/>
                <a:cs typeface="Calibri" panose="020F0502020204030204" pitchFamily="34" charset="0"/>
              </a:rPr>
              <a:t>udd.aftalen</a:t>
            </a:r>
            <a:r>
              <a:rPr lang="da-DK" dirty="0">
                <a:latin typeface="Calibri" panose="020F0502020204030204" pitchFamily="34" charset="0"/>
                <a:cs typeface="Calibri" panose="020F0502020204030204" pitchFamily="34" charset="0"/>
              </a:rPr>
              <a:t> uopsigelig medmindre der foreligger bristende forudsætninger eller misligholdelse</a:t>
            </a:r>
          </a:p>
          <a:p>
            <a:r>
              <a:rPr lang="da-DK" dirty="0">
                <a:latin typeface="Calibri" panose="020F0502020204030204" pitchFamily="34" charset="0"/>
                <a:cs typeface="Calibri" panose="020F0502020204030204" pitchFamily="34" charset="0"/>
              </a:rPr>
              <a:t>Regler for forlængelse eller afkortning af læretid</a:t>
            </a:r>
          </a:p>
          <a:p>
            <a:r>
              <a:rPr lang="da-DK" dirty="0">
                <a:latin typeface="Calibri" panose="020F0502020204030204" pitchFamily="34" charset="0"/>
                <a:cs typeface="Calibri" panose="020F0502020204030204" pitchFamily="34" charset="0"/>
              </a:rPr>
              <a:t>Regler for Tvistighedsnævnet</a:t>
            </a:r>
          </a:p>
          <a:p>
            <a:endParaRPr lang="da-DK" dirty="0">
              <a:latin typeface="Calibri" panose="020F0502020204030204" pitchFamily="34" charset="0"/>
              <a:cs typeface="Calibri" panose="020F0502020204030204" pitchFamily="34" charset="0"/>
            </a:endParaRPr>
          </a:p>
          <a:p>
            <a:endParaRPr lang="da-DK" dirty="0">
              <a:latin typeface="Calibri" panose="020F0502020204030204" pitchFamily="34" charset="0"/>
              <a:cs typeface="Calibri" panose="020F0502020204030204" pitchFamily="34" charset="0"/>
            </a:endParaRPr>
          </a:p>
          <a:p>
            <a:endParaRPr lang="da-D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1642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Arbejdsmiljølov</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360000">
            <a:noAutofit/>
          </a:bodyPr>
          <a:lstStyle/>
          <a:p>
            <a:r>
              <a:rPr lang="da-DK" dirty="0">
                <a:latin typeface="Calibri" panose="020F0502020204030204" pitchFamily="34" charset="0"/>
                <a:cs typeface="Calibri" panose="020F0502020204030204" pitchFamily="34" charset="0"/>
              </a:rPr>
              <a:t>Regler om sikkerhed og sundhed – hvilken arbejdsmiljø-organisation skal forskellige størrelse virksomheder have</a:t>
            </a:r>
          </a:p>
          <a:p>
            <a:r>
              <a:rPr lang="da-DK" dirty="0">
                <a:latin typeface="Calibri" panose="020F0502020204030204" pitchFamily="34" charset="0"/>
                <a:cs typeface="Calibri" panose="020F0502020204030204" pitchFamily="34" charset="0"/>
              </a:rPr>
              <a:t>Valg af Arbejdsmiljørepræsentanter</a:t>
            </a:r>
          </a:p>
          <a:p>
            <a:r>
              <a:rPr lang="da-DK" dirty="0">
                <a:latin typeface="Calibri" panose="020F0502020204030204" pitchFamily="34" charset="0"/>
                <a:cs typeface="Calibri" panose="020F0502020204030204" pitchFamily="34" charset="0"/>
              </a:rPr>
              <a:t>Lovpligtig uddannelse</a:t>
            </a:r>
          </a:p>
          <a:p>
            <a:r>
              <a:rPr lang="da-DK" dirty="0">
                <a:latin typeface="Calibri" panose="020F0502020204030204" pitchFamily="34" charset="0"/>
                <a:cs typeface="Calibri" panose="020F0502020204030204" pitchFamily="34" charset="0"/>
              </a:rPr>
              <a:t>Arbejdsgiverens ansvar – APV, tilsyn og instruktion</a:t>
            </a:r>
          </a:p>
          <a:p>
            <a:r>
              <a:rPr lang="da-DK" dirty="0">
                <a:latin typeface="Calibri" panose="020F0502020204030204" pitchFamily="34" charset="0"/>
                <a:cs typeface="Calibri" panose="020F0502020204030204" pitchFamily="34" charset="0"/>
              </a:rPr>
              <a:t>Regler for arbejdets udførelse (</a:t>
            </a:r>
            <a:r>
              <a:rPr lang="da-DK" dirty="0" err="1">
                <a:latin typeface="Calibri" panose="020F0502020204030204" pitchFamily="34" charset="0"/>
                <a:cs typeface="Calibri" panose="020F0502020204030204" pitchFamily="34" charset="0"/>
              </a:rPr>
              <a:t>reg</a:t>
            </a:r>
            <a:r>
              <a:rPr lang="da-DK" dirty="0">
                <a:latin typeface="Calibri" panose="020F0502020204030204" pitchFamily="34" charset="0"/>
                <a:cs typeface="Calibri" panose="020F0502020204030204" pitchFamily="34" charset="0"/>
              </a:rPr>
              <a:t>. i bekendtgørelser)</a:t>
            </a:r>
          </a:p>
          <a:p>
            <a:r>
              <a:rPr lang="da-DK" dirty="0">
                <a:latin typeface="Calibri" panose="020F0502020204030204" pitchFamily="34" charset="0"/>
                <a:cs typeface="Calibri" panose="020F0502020204030204" pitchFamily="34" charset="0"/>
              </a:rPr>
              <a:t>Regler for arbejdsstedet indretning, tekniske hjælpemidler samt stoffer og materialer</a:t>
            </a:r>
          </a:p>
          <a:p>
            <a:r>
              <a:rPr lang="da-DK" dirty="0">
                <a:latin typeface="Calibri" panose="020F0502020204030204" pitchFamily="34" charset="0"/>
                <a:cs typeface="Calibri" panose="020F0502020204030204" pitchFamily="34" charset="0"/>
              </a:rPr>
              <a:t>Hvileperiode og fridøgn</a:t>
            </a:r>
          </a:p>
          <a:p>
            <a:r>
              <a:rPr lang="da-DK" dirty="0">
                <a:latin typeface="Calibri" panose="020F0502020204030204" pitchFamily="34" charset="0"/>
                <a:cs typeface="Calibri" panose="020F0502020204030204" pitchFamily="34" charset="0"/>
              </a:rPr>
              <a:t>Unges arbejde (under 18 år)</a:t>
            </a:r>
          </a:p>
        </p:txBody>
      </p:sp>
    </p:spTree>
    <p:extLst>
      <p:ext uri="{BB962C8B-B14F-4D97-AF65-F5344CB8AC3E}">
        <p14:creationId xmlns:p14="http://schemas.microsoft.com/office/powerpoint/2010/main" val="2261604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Forskelsbehandlings- og ligestillingslov</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495496"/>
          </a:xfrm>
        </p:spPr>
        <p:txBody>
          <a:bodyPr lIns="0" rIns="0" numCol="2" spcCol="720000">
            <a:noAutofit/>
          </a:bodyPr>
          <a:lstStyle/>
          <a:p>
            <a:pPr marL="0" indent="0">
              <a:buNone/>
            </a:pPr>
            <a:r>
              <a:rPr lang="da-DK" b="1" dirty="0">
                <a:latin typeface="Calibri" panose="020F0502020204030204" pitchFamily="34" charset="0"/>
                <a:cs typeface="Calibri" panose="020F0502020204030204" pitchFamily="34" charset="0"/>
              </a:rPr>
              <a:t>Forbud mod forskelsbehandling på grund af: </a:t>
            </a:r>
          </a:p>
          <a:p>
            <a:r>
              <a:rPr lang="da-DK" dirty="0">
                <a:latin typeface="Calibri" panose="020F0502020204030204" pitchFamily="34" charset="0"/>
                <a:cs typeface="Calibri" panose="020F0502020204030204" pitchFamily="34" charset="0"/>
              </a:rPr>
              <a:t>Race eller hudfarve</a:t>
            </a:r>
          </a:p>
          <a:p>
            <a:r>
              <a:rPr lang="da-DK" dirty="0">
                <a:latin typeface="Calibri" panose="020F0502020204030204" pitchFamily="34" charset="0"/>
                <a:cs typeface="Calibri" panose="020F0502020204030204" pitchFamily="34" charset="0"/>
              </a:rPr>
              <a:t>Religion eller tro</a:t>
            </a:r>
          </a:p>
          <a:p>
            <a:r>
              <a:rPr lang="da-DK" dirty="0">
                <a:latin typeface="Calibri" panose="020F0502020204030204" pitchFamily="34" charset="0"/>
                <a:cs typeface="Calibri" panose="020F0502020204030204" pitchFamily="34" charset="0"/>
              </a:rPr>
              <a:t>Politisk anskuelse</a:t>
            </a:r>
          </a:p>
          <a:p>
            <a:r>
              <a:rPr lang="da-DK" dirty="0">
                <a:latin typeface="Calibri" panose="020F0502020204030204" pitchFamily="34" charset="0"/>
                <a:cs typeface="Calibri" panose="020F0502020204030204" pitchFamily="34" charset="0"/>
              </a:rPr>
              <a:t>Seksuel orientering</a:t>
            </a:r>
          </a:p>
          <a:p>
            <a:r>
              <a:rPr lang="da-DK" dirty="0">
                <a:latin typeface="Calibri" panose="020F0502020204030204" pitchFamily="34" charset="0"/>
                <a:cs typeface="Calibri" panose="020F0502020204030204" pitchFamily="34" charset="0"/>
              </a:rPr>
              <a:t>Alder</a:t>
            </a:r>
          </a:p>
          <a:p>
            <a:r>
              <a:rPr lang="da-DK" dirty="0">
                <a:latin typeface="Calibri" panose="020F0502020204030204" pitchFamily="34" charset="0"/>
                <a:cs typeface="Calibri" panose="020F0502020204030204" pitchFamily="34" charset="0"/>
              </a:rPr>
              <a:t>Handicap</a:t>
            </a:r>
          </a:p>
          <a:p>
            <a:r>
              <a:rPr lang="da-DK" dirty="0">
                <a:latin typeface="Calibri" panose="020F0502020204030204" pitchFamily="34" charset="0"/>
                <a:cs typeface="Calibri" panose="020F0502020204030204" pitchFamily="34" charset="0"/>
              </a:rPr>
              <a:t>National, social eller etnisk oprindelse</a:t>
            </a:r>
          </a:p>
          <a:p>
            <a:r>
              <a:rPr lang="da-DK" dirty="0">
                <a:latin typeface="Calibri" panose="020F0502020204030204" pitchFamily="34" charset="0"/>
                <a:cs typeface="Calibri" panose="020F0502020204030204" pitchFamily="34" charset="0"/>
              </a:rPr>
              <a:t>- almindelig bevisbyrde</a:t>
            </a:r>
          </a:p>
          <a:p>
            <a:pPr marL="0" indent="0">
              <a:buNone/>
            </a:pPr>
            <a:r>
              <a:rPr lang="da-DK" b="1" dirty="0">
                <a:latin typeface="Calibri" panose="020F0502020204030204" pitchFamily="34" charset="0"/>
                <a:cs typeface="Calibri" panose="020F0502020204030204" pitchFamily="34" charset="0"/>
              </a:rPr>
              <a:t>Ligebehandlingsloven sikrer ligebehandling mellem mænd og kvinder – særlig beskyttelse under barsel og orlov i forbindelse hermed - omvendt bevisbyrde</a:t>
            </a:r>
          </a:p>
        </p:txBody>
      </p:sp>
    </p:spTree>
    <p:extLst>
      <p:ext uri="{BB962C8B-B14F-4D97-AF65-F5344CB8AC3E}">
        <p14:creationId xmlns:p14="http://schemas.microsoft.com/office/powerpoint/2010/main" val="1395837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CE2829D-4303-054C-8544-79372D108715}"/>
              </a:ext>
            </a:extLst>
          </p:cNvPr>
          <p:cNvSpPr>
            <a:spLocks noGrp="1"/>
          </p:cNvSpPr>
          <p:nvPr>
            <p:ph type="body" sz="quarter" idx="10"/>
          </p:nvPr>
        </p:nvSpPr>
        <p:spPr/>
        <p:txBody>
          <a:bodyPr/>
          <a:lstStyle/>
          <a:p>
            <a:endParaRPr lang="da-DK"/>
          </a:p>
        </p:txBody>
      </p:sp>
      <p:sp>
        <p:nvSpPr>
          <p:cNvPr id="3" name="Pladsholder til tekst 2">
            <a:extLst>
              <a:ext uri="{FF2B5EF4-FFF2-40B4-BE49-F238E27FC236}">
                <a16:creationId xmlns:a16="http://schemas.microsoft.com/office/drawing/2014/main" id="{503FDA0C-0378-2E41-8E58-6BC8102AF303}"/>
              </a:ext>
            </a:extLst>
          </p:cNvPr>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4064489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Den danske model</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720000">
            <a:noAutofit/>
          </a:bodyPr>
          <a:lstStyle/>
          <a:p>
            <a:pPr marL="457200" indent="-457200"/>
            <a:r>
              <a:rPr lang="da-DK" dirty="0">
                <a:latin typeface="Calibri" panose="020F0502020204030204" pitchFamily="34" charset="0"/>
                <a:cs typeface="Calibri" panose="020F0502020204030204" pitchFamily="34" charset="0"/>
              </a:rPr>
              <a:t>Bygger på Hovedaftalen mellem DA og LO</a:t>
            </a:r>
          </a:p>
          <a:p>
            <a:pPr marL="457200" indent="-457200"/>
            <a:r>
              <a:rPr lang="da-DK" dirty="0">
                <a:latin typeface="Calibri" panose="020F0502020204030204" pitchFamily="34" charset="0"/>
                <a:cs typeface="Calibri" panose="020F0502020204030204" pitchFamily="34" charset="0"/>
              </a:rPr>
              <a:t>Ret til at organisere sig</a:t>
            </a:r>
          </a:p>
          <a:p>
            <a:pPr marL="457200" indent="-457200"/>
            <a:r>
              <a:rPr lang="da-DK" dirty="0">
                <a:latin typeface="Calibri" panose="020F0502020204030204" pitchFamily="34" charset="0"/>
                <a:cs typeface="Calibri" panose="020F0502020204030204" pitchFamily="34" charset="0"/>
              </a:rPr>
              <a:t>Fredspligt – dvs. ”forbud” mod strejker og lockout i overenskomstperioden</a:t>
            </a:r>
          </a:p>
          <a:p>
            <a:pPr marL="457200" indent="-457200"/>
            <a:r>
              <a:rPr lang="da-DK" dirty="0">
                <a:latin typeface="Calibri" panose="020F0502020204030204" pitchFamily="34" charset="0"/>
                <a:cs typeface="Calibri" panose="020F0502020204030204" pitchFamily="34" charset="0"/>
              </a:rPr>
              <a:t>Beskyttelse mod usaglig afskedigelse</a:t>
            </a:r>
          </a:p>
          <a:p>
            <a:pPr marL="457200" indent="-457200"/>
            <a:r>
              <a:rPr lang="da-DK" dirty="0">
                <a:latin typeface="Calibri" panose="020F0502020204030204" pitchFamily="34" charset="0"/>
                <a:cs typeface="Calibri" panose="020F0502020204030204" pitchFamily="34" charset="0"/>
              </a:rPr>
              <a:t>Beskyttelse af tillidsrepræsentanter</a:t>
            </a:r>
          </a:p>
          <a:p>
            <a:pPr marL="457200" indent="-457200"/>
            <a:r>
              <a:rPr lang="da-DK" dirty="0">
                <a:latin typeface="Calibri" panose="020F0502020204030204" pitchFamily="34" charset="0"/>
                <a:cs typeface="Calibri" panose="020F0502020204030204" pitchFamily="34" charset="0"/>
              </a:rPr>
              <a:t>Primære løn- og ansættelsesbetingelser fastlægges i en kollektiv overenskomst</a:t>
            </a:r>
          </a:p>
          <a:p>
            <a:pPr marL="457200" indent="-457200"/>
            <a:r>
              <a:rPr lang="da-DK" dirty="0">
                <a:latin typeface="Calibri" panose="020F0502020204030204" pitchFamily="34" charset="0"/>
                <a:cs typeface="Calibri" panose="020F0502020204030204" pitchFamily="34" charset="0"/>
              </a:rPr>
              <a:t>EU-direktiver med ansættelsesretligt indhold gennemføres så vidt muligt ved aftale – evt. med følgelovgivning</a:t>
            </a:r>
          </a:p>
          <a:p>
            <a:endParaRPr lang="da-D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028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Den danske model – fortsat</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1" spcCol="720000">
            <a:noAutofit/>
          </a:bodyPr>
          <a:lstStyle/>
          <a:p>
            <a:pPr marL="0" indent="0">
              <a:buNone/>
            </a:pPr>
            <a:r>
              <a:rPr lang="da-DK" b="1" dirty="0">
                <a:latin typeface="Calibri" panose="020F0502020204030204" pitchFamily="34" charset="0"/>
                <a:cs typeface="Calibri" panose="020F0502020204030204" pitchFamily="34" charset="0"/>
              </a:rPr>
              <a:t>Herudover bygger den danske model på ”flexicurity”</a:t>
            </a:r>
          </a:p>
          <a:p>
            <a:r>
              <a:rPr lang="da-DK" dirty="0">
                <a:latin typeface="Calibri" panose="020F0502020204030204" pitchFamily="34" charset="0"/>
                <a:cs typeface="Calibri" panose="020F0502020204030204" pitchFamily="34" charset="0"/>
              </a:rPr>
              <a:t>Dvs. fleksibilitet i form af relativt korte opsigelsesvarsler</a:t>
            </a:r>
          </a:p>
          <a:p>
            <a:r>
              <a:rPr lang="da-DK" dirty="0">
                <a:latin typeface="Calibri" panose="020F0502020204030204" pitchFamily="34" charset="0"/>
                <a:cs typeface="Calibri" panose="020F0502020204030204" pitchFamily="34" charset="0"/>
              </a:rPr>
              <a:t>Lave formkrav til afskedigelser (som udgangspunkt ingen myndigheder involveret)</a:t>
            </a:r>
          </a:p>
          <a:p>
            <a:r>
              <a:rPr lang="da-DK" dirty="0">
                <a:latin typeface="Calibri" panose="020F0502020204030204" pitchFamily="34" charset="0"/>
                <a:cs typeface="Calibri" panose="020F0502020204030204" pitchFamily="34" charset="0"/>
              </a:rPr>
              <a:t>Sikkerhed i form af relativt høj dagpengedækning og et ”aktivt arbejdsmarked” med gode muligheder for ansættelse på almindelige vilkår</a:t>
            </a:r>
          </a:p>
          <a:p>
            <a:r>
              <a:rPr lang="da-DK" dirty="0">
                <a:latin typeface="Calibri" panose="020F0502020204030204" pitchFamily="34" charset="0"/>
                <a:cs typeface="Calibri" panose="020F0502020204030204" pitchFamily="34" charset="0"/>
              </a:rPr>
              <a:t>Beskyttelse mod usaglig afskedigelse (&gt;9 mdrs. </a:t>
            </a:r>
            <a:r>
              <a:rPr lang="da-DK" dirty="0" err="1">
                <a:latin typeface="Calibri" panose="020F0502020204030204" pitchFamily="34" charset="0"/>
                <a:cs typeface="Calibri" panose="020F0502020204030204" pitchFamily="34" charset="0"/>
              </a:rPr>
              <a:t>Anc</a:t>
            </a:r>
            <a:r>
              <a:rPr lang="da-DK"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5261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tx2">
                    <a:lumMod val="50000"/>
                  </a:schemeClr>
                </a:solidFill>
              </a:rPr>
              <a:t>Arbejdsmarkedets parter</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546541" y="2757785"/>
            <a:ext cx="3206663" cy="532668"/>
          </a:xfrm>
        </p:spPr>
        <p:txBody>
          <a:bodyPr lIns="0" rIns="0" numCol="1" spcCol="720000">
            <a:noAutofit/>
          </a:bodyPr>
          <a:lstStyle/>
          <a:p>
            <a:pPr marL="0" indent="0" algn="ctr">
              <a:buNone/>
            </a:pPr>
            <a:r>
              <a:rPr lang="da-DK" sz="1600" b="1" dirty="0">
                <a:solidFill>
                  <a:schemeClr val="bg1"/>
                </a:solidFill>
                <a:latin typeface="Calibri" panose="020F0502020204030204" pitchFamily="34" charset="0"/>
                <a:cs typeface="Calibri" panose="020F0502020204030204" pitchFamily="34" charset="0"/>
              </a:rPr>
              <a:t>DI, DE, TEKNIQ Arbejdsgiverne</a:t>
            </a:r>
            <a:endParaRPr lang="da-DK" sz="1600" dirty="0">
              <a:solidFill>
                <a:schemeClr val="bg1"/>
              </a:solidFill>
              <a:latin typeface="Calibri" panose="020F0502020204030204" pitchFamily="34" charset="0"/>
              <a:cs typeface="Calibri" panose="020F0502020204030204" pitchFamily="34" charset="0"/>
            </a:endParaRPr>
          </a:p>
        </p:txBody>
      </p:sp>
      <p:cxnSp>
        <p:nvCxnSpPr>
          <p:cNvPr id="26" name="Lige forbindelse 25">
            <a:extLst>
              <a:ext uri="{FF2B5EF4-FFF2-40B4-BE49-F238E27FC236}">
                <a16:creationId xmlns:a16="http://schemas.microsoft.com/office/drawing/2014/main" id="{81643872-F49B-2887-004D-39DC2FF51915}"/>
              </a:ext>
            </a:extLst>
          </p:cNvPr>
          <p:cNvCxnSpPr>
            <a:cxnSpLocks/>
          </p:cNvCxnSpPr>
          <p:nvPr/>
        </p:nvCxnSpPr>
        <p:spPr>
          <a:xfrm flipV="1">
            <a:off x="2179908" y="2021234"/>
            <a:ext cx="7729838" cy="2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Lige forbindelse 29">
            <a:extLst>
              <a:ext uri="{FF2B5EF4-FFF2-40B4-BE49-F238E27FC236}">
                <a16:creationId xmlns:a16="http://schemas.microsoft.com/office/drawing/2014/main" id="{F5D56826-5550-4165-D799-3160E7C9AB78}"/>
              </a:ext>
            </a:extLst>
          </p:cNvPr>
          <p:cNvCxnSpPr>
            <a:cxnSpLocks/>
            <a:stCxn id="13" idx="0"/>
          </p:cNvCxnSpPr>
          <p:nvPr/>
        </p:nvCxnSpPr>
        <p:spPr>
          <a:xfrm flipV="1">
            <a:off x="2156136" y="2023630"/>
            <a:ext cx="23772" cy="22209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ge forbindelse 40">
            <a:extLst>
              <a:ext uri="{FF2B5EF4-FFF2-40B4-BE49-F238E27FC236}">
                <a16:creationId xmlns:a16="http://schemas.microsoft.com/office/drawing/2014/main" id="{10133FB3-3736-541E-EF8A-88534640B003}"/>
              </a:ext>
            </a:extLst>
          </p:cNvPr>
          <p:cNvCxnSpPr>
            <a:cxnSpLocks/>
          </p:cNvCxnSpPr>
          <p:nvPr/>
        </p:nvCxnSpPr>
        <p:spPr>
          <a:xfrm flipV="1">
            <a:off x="9896819" y="2023630"/>
            <a:ext cx="23772" cy="22209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Afrundet rektangel 6">
            <a:extLst>
              <a:ext uri="{FF2B5EF4-FFF2-40B4-BE49-F238E27FC236}">
                <a16:creationId xmlns:a16="http://schemas.microsoft.com/office/drawing/2014/main" id="{626D5706-1406-7B8E-8057-ABF20F195F8B}"/>
              </a:ext>
            </a:extLst>
          </p:cNvPr>
          <p:cNvSpPr/>
          <p:nvPr/>
        </p:nvSpPr>
        <p:spPr>
          <a:xfrm>
            <a:off x="4529818" y="1545051"/>
            <a:ext cx="3144033" cy="95236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Pladsholder til tekst 2">
            <a:extLst>
              <a:ext uri="{FF2B5EF4-FFF2-40B4-BE49-F238E27FC236}">
                <a16:creationId xmlns:a16="http://schemas.microsoft.com/office/drawing/2014/main" id="{88F55DBD-5AC8-CC25-A23E-FFD7AB12EAC1}"/>
              </a:ext>
            </a:extLst>
          </p:cNvPr>
          <p:cNvSpPr txBox="1">
            <a:spLocks/>
          </p:cNvSpPr>
          <p:nvPr/>
        </p:nvSpPr>
        <p:spPr>
          <a:xfrm>
            <a:off x="4529818" y="1855721"/>
            <a:ext cx="3144033" cy="532668"/>
          </a:xfrm>
          <a:prstGeom prst="rect">
            <a:avLst/>
          </a:prstGeom>
        </p:spPr>
        <p:txBody>
          <a:bodyPr lIns="0" rIns="0" numCol="1" spcCol="72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b="1" dirty="0">
                <a:solidFill>
                  <a:schemeClr val="bg1"/>
                </a:solidFill>
                <a:latin typeface="Calibri" panose="020F0502020204030204" pitchFamily="34" charset="0"/>
                <a:cs typeface="Calibri" panose="020F0502020204030204" pitchFamily="34" charset="0"/>
              </a:rPr>
              <a:t>DA – FH/FTF</a:t>
            </a:r>
            <a:endParaRPr lang="da-DK" dirty="0">
              <a:solidFill>
                <a:schemeClr val="bg1"/>
              </a:solidFill>
              <a:latin typeface="Calibri" panose="020F0502020204030204" pitchFamily="34" charset="0"/>
              <a:cs typeface="Calibri" panose="020F0502020204030204" pitchFamily="34" charset="0"/>
            </a:endParaRPr>
          </a:p>
        </p:txBody>
      </p:sp>
      <p:sp>
        <p:nvSpPr>
          <p:cNvPr id="9" name="Afrundet rektangel 8">
            <a:extLst>
              <a:ext uri="{FF2B5EF4-FFF2-40B4-BE49-F238E27FC236}">
                <a16:creationId xmlns:a16="http://schemas.microsoft.com/office/drawing/2014/main" id="{294240CD-98EB-99AE-9FB1-81F01E2D46F0}"/>
              </a:ext>
            </a:extLst>
          </p:cNvPr>
          <p:cNvSpPr/>
          <p:nvPr/>
        </p:nvSpPr>
        <p:spPr>
          <a:xfrm>
            <a:off x="596645" y="2428339"/>
            <a:ext cx="3144033" cy="9523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tekst 2">
            <a:extLst>
              <a:ext uri="{FF2B5EF4-FFF2-40B4-BE49-F238E27FC236}">
                <a16:creationId xmlns:a16="http://schemas.microsoft.com/office/drawing/2014/main" id="{28566DF0-0515-00B9-FBE4-E534EFCBCB3C}"/>
              </a:ext>
            </a:extLst>
          </p:cNvPr>
          <p:cNvSpPr txBox="1">
            <a:spLocks/>
          </p:cNvSpPr>
          <p:nvPr/>
        </p:nvSpPr>
        <p:spPr>
          <a:xfrm>
            <a:off x="534015" y="2704315"/>
            <a:ext cx="3206663" cy="532668"/>
          </a:xfrm>
          <a:prstGeom prst="rect">
            <a:avLst/>
          </a:prstGeom>
        </p:spPr>
        <p:txBody>
          <a:bodyPr lIns="0" rIns="0" numCol="1" spcCol="72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b="1" dirty="0">
                <a:solidFill>
                  <a:schemeClr val="bg1"/>
                </a:solidFill>
                <a:latin typeface="Calibri" panose="020F0502020204030204" pitchFamily="34" charset="0"/>
                <a:cs typeface="Calibri" panose="020F0502020204030204" pitchFamily="34" charset="0"/>
              </a:rPr>
              <a:t>DI, DE, TEKNIQ Arbejdsgiverne</a:t>
            </a:r>
            <a:endParaRPr lang="da-DK" dirty="0">
              <a:solidFill>
                <a:schemeClr val="bg1"/>
              </a:solidFill>
              <a:latin typeface="Calibri" panose="020F0502020204030204" pitchFamily="34" charset="0"/>
              <a:cs typeface="Calibri" panose="020F0502020204030204" pitchFamily="34" charset="0"/>
            </a:endParaRPr>
          </a:p>
        </p:txBody>
      </p:sp>
      <p:sp>
        <p:nvSpPr>
          <p:cNvPr id="11" name="Afrundet rektangel 10">
            <a:extLst>
              <a:ext uri="{FF2B5EF4-FFF2-40B4-BE49-F238E27FC236}">
                <a16:creationId xmlns:a16="http://schemas.microsoft.com/office/drawing/2014/main" id="{62948014-4558-276E-ACB2-3710C1B4F24C}"/>
              </a:ext>
            </a:extLst>
          </p:cNvPr>
          <p:cNvSpPr/>
          <p:nvPr/>
        </p:nvSpPr>
        <p:spPr>
          <a:xfrm>
            <a:off x="8337730" y="2453391"/>
            <a:ext cx="3144033" cy="95236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Pladsholder til tekst 2">
            <a:extLst>
              <a:ext uri="{FF2B5EF4-FFF2-40B4-BE49-F238E27FC236}">
                <a16:creationId xmlns:a16="http://schemas.microsoft.com/office/drawing/2014/main" id="{21D67CD4-D3E9-7E98-FFF1-DD6360CF44D9}"/>
              </a:ext>
            </a:extLst>
          </p:cNvPr>
          <p:cNvSpPr txBox="1">
            <a:spLocks/>
          </p:cNvSpPr>
          <p:nvPr/>
        </p:nvSpPr>
        <p:spPr>
          <a:xfrm>
            <a:off x="8275100" y="2511301"/>
            <a:ext cx="3206663" cy="532668"/>
          </a:xfrm>
          <a:prstGeom prst="rect">
            <a:avLst/>
          </a:prstGeom>
        </p:spPr>
        <p:txBody>
          <a:bodyPr lIns="0" rIns="0" numCol="1" spcCol="72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b="1" dirty="0">
                <a:solidFill>
                  <a:schemeClr val="bg1"/>
                </a:solidFill>
                <a:latin typeface="Calibri" panose="020F0502020204030204" pitchFamily="34" charset="0"/>
                <a:cs typeface="Calibri" panose="020F0502020204030204" pitchFamily="34" charset="0"/>
              </a:rPr>
              <a:t>Dansk El-forbund, Blik &amp; Rør, </a:t>
            </a:r>
            <a:br>
              <a:rPr lang="da-DK" b="1" dirty="0">
                <a:solidFill>
                  <a:schemeClr val="bg1"/>
                </a:solidFill>
                <a:latin typeface="Calibri" panose="020F0502020204030204" pitchFamily="34" charset="0"/>
                <a:cs typeface="Calibri" panose="020F0502020204030204" pitchFamily="34" charset="0"/>
              </a:rPr>
            </a:br>
            <a:r>
              <a:rPr lang="da-DK" b="1" dirty="0">
                <a:solidFill>
                  <a:schemeClr val="bg1"/>
                </a:solidFill>
                <a:latin typeface="Calibri" panose="020F0502020204030204" pitchFamily="34" charset="0"/>
                <a:cs typeface="Calibri" panose="020F0502020204030204" pitchFamily="34" charset="0"/>
              </a:rPr>
              <a:t>Dansk Metal, 3F (CO Industri) </a:t>
            </a:r>
            <a:br>
              <a:rPr lang="da-DK" b="1" dirty="0">
                <a:solidFill>
                  <a:schemeClr val="bg1"/>
                </a:solidFill>
                <a:latin typeface="Calibri" panose="020F0502020204030204" pitchFamily="34" charset="0"/>
                <a:cs typeface="Calibri" panose="020F0502020204030204" pitchFamily="34" charset="0"/>
              </a:rPr>
            </a:br>
            <a:r>
              <a:rPr lang="da-DK" b="1" dirty="0">
                <a:solidFill>
                  <a:schemeClr val="bg1"/>
                </a:solidFill>
                <a:latin typeface="Calibri" panose="020F0502020204030204" pitchFamily="34" charset="0"/>
                <a:cs typeface="Calibri" panose="020F0502020204030204" pitchFamily="34" charset="0"/>
              </a:rPr>
              <a:t>– fagforbund</a:t>
            </a:r>
            <a:endParaRPr lang="da-DK" dirty="0">
              <a:solidFill>
                <a:schemeClr val="bg1"/>
              </a:solidFill>
              <a:latin typeface="Calibri" panose="020F0502020204030204" pitchFamily="34" charset="0"/>
              <a:cs typeface="Calibri" panose="020F0502020204030204" pitchFamily="34" charset="0"/>
            </a:endParaRPr>
          </a:p>
        </p:txBody>
      </p:sp>
      <p:sp>
        <p:nvSpPr>
          <p:cNvPr id="13" name="Afrundet rektangel 12">
            <a:extLst>
              <a:ext uri="{FF2B5EF4-FFF2-40B4-BE49-F238E27FC236}">
                <a16:creationId xmlns:a16="http://schemas.microsoft.com/office/drawing/2014/main" id="{CFEB07FD-7FD9-95CE-A9A4-A8AC5CE1A3DE}"/>
              </a:ext>
            </a:extLst>
          </p:cNvPr>
          <p:cNvSpPr/>
          <p:nvPr/>
        </p:nvSpPr>
        <p:spPr>
          <a:xfrm>
            <a:off x="584119" y="4244613"/>
            <a:ext cx="3144033" cy="9523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Pladsholder til tekst 2">
            <a:extLst>
              <a:ext uri="{FF2B5EF4-FFF2-40B4-BE49-F238E27FC236}">
                <a16:creationId xmlns:a16="http://schemas.microsoft.com/office/drawing/2014/main" id="{DE988832-FE5C-CBBD-A476-5CF657CF39AF}"/>
              </a:ext>
            </a:extLst>
          </p:cNvPr>
          <p:cNvSpPr txBox="1">
            <a:spLocks/>
          </p:cNvSpPr>
          <p:nvPr/>
        </p:nvSpPr>
        <p:spPr>
          <a:xfrm>
            <a:off x="521489" y="4561533"/>
            <a:ext cx="3206663" cy="532668"/>
          </a:xfrm>
          <a:prstGeom prst="rect">
            <a:avLst/>
          </a:prstGeom>
        </p:spPr>
        <p:txBody>
          <a:bodyPr lIns="0" rIns="0" numCol="1" spcCol="72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b="1" dirty="0">
                <a:solidFill>
                  <a:schemeClr val="bg1"/>
                </a:solidFill>
                <a:latin typeface="Calibri" panose="020F0502020204030204" pitchFamily="34" charset="0"/>
                <a:cs typeface="Calibri" panose="020F0502020204030204" pitchFamily="34" charset="0"/>
              </a:rPr>
              <a:t>Medlemsvirksomheder</a:t>
            </a:r>
            <a:endParaRPr lang="da-DK" dirty="0">
              <a:solidFill>
                <a:schemeClr val="bg1"/>
              </a:solidFill>
              <a:latin typeface="Calibri" panose="020F0502020204030204" pitchFamily="34" charset="0"/>
              <a:cs typeface="Calibri" panose="020F0502020204030204" pitchFamily="34" charset="0"/>
            </a:endParaRPr>
          </a:p>
        </p:txBody>
      </p:sp>
      <p:sp>
        <p:nvSpPr>
          <p:cNvPr id="16" name="Afrundet rektangel 15">
            <a:extLst>
              <a:ext uri="{FF2B5EF4-FFF2-40B4-BE49-F238E27FC236}">
                <a16:creationId xmlns:a16="http://schemas.microsoft.com/office/drawing/2014/main" id="{325AB3DC-7F5B-33B0-126D-173684753812}"/>
              </a:ext>
            </a:extLst>
          </p:cNvPr>
          <p:cNvSpPr/>
          <p:nvPr/>
        </p:nvSpPr>
        <p:spPr>
          <a:xfrm>
            <a:off x="8337730" y="4307243"/>
            <a:ext cx="3144033" cy="95236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Pladsholder til tekst 2">
            <a:extLst>
              <a:ext uri="{FF2B5EF4-FFF2-40B4-BE49-F238E27FC236}">
                <a16:creationId xmlns:a16="http://schemas.microsoft.com/office/drawing/2014/main" id="{3F1CEA4C-1F03-1CBE-89D2-A3E42833B4CA}"/>
              </a:ext>
            </a:extLst>
          </p:cNvPr>
          <p:cNvSpPr txBox="1">
            <a:spLocks/>
          </p:cNvSpPr>
          <p:nvPr/>
        </p:nvSpPr>
        <p:spPr>
          <a:xfrm>
            <a:off x="8275100" y="4624163"/>
            <a:ext cx="3206663" cy="532668"/>
          </a:xfrm>
          <a:prstGeom prst="rect">
            <a:avLst/>
          </a:prstGeom>
        </p:spPr>
        <p:txBody>
          <a:bodyPr lIns="0" rIns="0" numCol="1" spcCol="72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b="1" dirty="0">
                <a:solidFill>
                  <a:schemeClr val="bg1"/>
                </a:solidFill>
                <a:latin typeface="Calibri" panose="020F0502020204030204" pitchFamily="34" charset="0"/>
                <a:cs typeface="Calibri" panose="020F0502020204030204" pitchFamily="34" charset="0"/>
              </a:rPr>
              <a:t>Lønmodtagere</a:t>
            </a:r>
            <a:endParaRPr lang="da-DK"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252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Arbejdsmarkedets aftaler</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3" spcCol="360000">
            <a:noAutofit/>
          </a:bodyPr>
          <a:lstStyle/>
          <a:p>
            <a:pPr marL="0" indent="0">
              <a:buNone/>
            </a:pPr>
            <a:r>
              <a:rPr lang="da-DK" b="1" dirty="0">
                <a:latin typeface="Calibri" panose="020F0502020204030204" pitchFamily="34" charset="0"/>
                <a:cs typeface="Calibri" panose="020F0502020204030204" pitchFamily="34" charset="0"/>
              </a:rPr>
              <a:t>Hovedaftalen (DA-LO)</a:t>
            </a:r>
          </a:p>
          <a:p>
            <a:r>
              <a:rPr lang="da-DK" dirty="0">
                <a:latin typeface="Calibri" panose="020F0502020204030204" pitchFamily="34" charset="0"/>
                <a:cs typeface="Calibri" panose="020F0502020204030204" pitchFamily="34" charset="0"/>
              </a:rPr>
              <a:t>Samarbejdsaftalen</a:t>
            </a:r>
          </a:p>
          <a:p>
            <a:r>
              <a:rPr lang="da-DK" dirty="0">
                <a:latin typeface="Calibri" panose="020F0502020204030204" pitchFamily="34" charset="0"/>
                <a:cs typeface="Calibri" panose="020F0502020204030204" pitchFamily="34" charset="0"/>
              </a:rPr>
              <a:t>Norm for behandling af faglig strid</a:t>
            </a:r>
          </a:p>
          <a:p>
            <a:r>
              <a:rPr lang="da-DK" dirty="0">
                <a:latin typeface="Calibri" panose="020F0502020204030204" pitchFamily="34" charset="0"/>
                <a:cs typeface="Calibri" panose="020F0502020204030204" pitchFamily="34" charset="0"/>
              </a:rPr>
              <a:t>Feriekortaftale</a:t>
            </a:r>
          </a:p>
          <a:p>
            <a:pPr marL="914400" lvl="2" indent="0">
              <a:buNone/>
            </a:pPr>
            <a:endParaRPr lang="da-DK" dirty="0">
              <a:latin typeface="Calibri" panose="020F0502020204030204" pitchFamily="34" charset="0"/>
              <a:cs typeface="Calibri" panose="020F0502020204030204" pitchFamily="34" charset="0"/>
            </a:endParaRPr>
          </a:p>
          <a:p>
            <a:pPr marL="914400" lvl="2" indent="0">
              <a:buNone/>
            </a:pPr>
            <a:endParaRPr lang="da-DK" dirty="0">
              <a:latin typeface="Calibri" panose="020F0502020204030204" pitchFamily="34" charset="0"/>
              <a:cs typeface="Calibri" panose="020F0502020204030204" pitchFamily="34" charset="0"/>
            </a:endParaRPr>
          </a:p>
          <a:p>
            <a:pPr marL="914400" lvl="2" indent="0">
              <a:buNone/>
            </a:pPr>
            <a:endParaRPr lang="da-DK" dirty="0">
              <a:latin typeface="Calibri" panose="020F0502020204030204" pitchFamily="34" charset="0"/>
              <a:cs typeface="Calibri" panose="020F0502020204030204" pitchFamily="34" charset="0"/>
            </a:endParaRPr>
          </a:p>
          <a:p>
            <a:pPr marL="914400" lvl="2" indent="0">
              <a:buNone/>
            </a:pPr>
            <a:endParaRPr lang="da-DK" dirty="0">
              <a:latin typeface="Calibri" panose="020F0502020204030204" pitchFamily="34" charset="0"/>
              <a:cs typeface="Calibri" panose="020F0502020204030204" pitchFamily="34" charset="0"/>
            </a:endParaRPr>
          </a:p>
          <a:p>
            <a:pPr marL="0" indent="0">
              <a:buNone/>
            </a:pPr>
            <a:r>
              <a:rPr lang="da-DK" b="1" dirty="0">
                <a:latin typeface="Calibri" panose="020F0502020204030204" pitchFamily="34" charset="0"/>
                <a:cs typeface="Calibri" panose="020F0502020204030204" pitchFamily="34" charset="0"/>
              </a:rPr>
              <a:t>Overenskomster (Arbejdsgiverforening – Forbund)</a:t>
            </a:r>
          </a:p>
          <a:p>
            <a:r>
              <a:rPr lang="da-DK" dirty="0">
                <a:latin typeface="Calibri" panose="020F0502020204030204" pitchFamily="34" charset="0"/>
                <a:cs typeface="Calibri" panose="020F0502020204030204" pitchFamily="34" charset="0"/>
              </a:rPr>
              <a:t>Uddannelses- og samarbejdsfonde</a:t>
            </a:r>
          </a:p>
          <a:p>
            <a:r>
              <a:rPr lang="da-DK" dirty="0">
                <a:latin typeface="Calibri" panose="020F0502020204030204" pitchFamily="34" charset="0"/>
                <a:cs typeface="Calibri" panose="020F0502020204030204" pitchFamily="34" charset="0"/>
              </a:rPr>
              <a:t>Kompetencefonde</a:t>
            </a:r>
          </a:p>
          <a:p>
            <a:r>
              <a:rPr lang="da-DK" dirty="0">
                <a:latin typeface="Calibri" panose="020F0502020204030204" pitchFamily="34" charset="0"/>
                <a:cs typeface="Calibri" panose="020F0502020204030204" pitchFamily="34" charset="0"/>
              </a:rPr>
              <a:t>Barselsfonde </a:t>
            </a:r>
          </a:p>
          <a:p>
            <a:pPr marL="914400" lvl="2" indent="0">
              <a:buNone/>
            </a:pPr>
            <a:endParaRPr lang="da-DK" dirty="0">
              <a:latin typeface="Calibri" panose="020F0502020204030204" pitchFamily="34" charset="0"/>
              <a:cs typeface="Calibri" panose="020F0502020204030204" pitchFamily="34" charset="0"/>
            </a:endParaRPr>
          </a:p>
          <a:p>
            <a:pPr marL="914400" lvl="2" indent="0">
              <a:buNone/>
            </a:pPr>
            <a:endParaRPr lang="da-DK" dirty="0">
              <a:latin typeface="Calibri" panose="020F0502020204030204" pitchFamily="34" charset="0"/>
              <a:cs typeface="Calibri" panose="020F0502020204030204" pitchFamily="34" charset="0"/>
            </a:endParaRPr>
          </a:p>
          <a:p>
            <a:pPr marL="914400" lvl="2" indent="0">
              <a:buNone/>
            </a:pPr>
            <a:endParaRPr lang="da-DK" dirty="0">
              <a:latin typeface="Calibri" panose="020F0502020204030204" pitchFamily="34" charset="0"/>
              <a:cs typeface="Calibri" panose="020F0502020204030204" pitchFamily="34" charset="0"/>
            </a:endParaRPr>
          </a:p>
          <a:p>
            <a:pPr marL="0" indent="0">
              <a:buNone/>
            </a:pPr>
            <a:r>
              <a:rPr lang="da-DK" b="1" dirty="0">
                <a:latin typeface="Calibri" panose="020F0502020204030204" pitchFamily="34" charset="0"/>
                <a:cs typeface="Calibri" panose="020F0502020204030204" pitchFamily="34" charset="0"/>
              </a:rPr>
              <a:t>Lokalaftaler (Arbejdsgiver – medarbejdere/TR)</a:t>
            </a:r>
          </a:p>
          <a:p>
            <a:r>
              <a:rPr lang="da-DK" dirty="0">
                <a:latin typeface="Calibri" panose="020F0502020204030204" pitchFamily="34" charset="0"/>
                <a:cs typeface="Calibri" panose="020F0502020204030204" pitchFamily="34" charset="0"/>
              </a:rPr>
              <a:t>udfylder overenskomsten – f.eks. </a:t>
            </a:r>
            <a:r>
              <a:rPr lang="da-DK" dirty="0" err="1">
                <a:latin typeface="Calibri" panose="020F0502020204030204" pitchFamily="34" charset="0"/>
                <a:cs typeface="Calibri" panose="020F0502020204030204" pitchFamily="34" charset="0"/>
              </a:rPr>
              <a:t>pladsering</a:t>
            </a:r>
            <a:r>
              <a:rPr lang="da-DK" dirty="0">
                <a:latin typeface="Calibri" panose="020F0502020204030204" pitchFamily="34" charset="0"/>
                <a:cs typeface="Calibri" panose="020F0502020204030204" pitchFamily="34" charset="0"/>
              </a:rPr>
              <a:t> af rådighedsvagt, afspadseringsregler m.v.</a:t>
            </a:r>
          </a:p>
        </p:txBody>
      </p:sp>
    </p:spTree>
    <p:extLst>
      <p:ext uri="{BB962C8B-B14F-4D97-AF65-F5344CB8AC3E}">
        <p14:creationId xmlns:p14="http://schemas.microsoft.com/office/powerpoint/2010/main" val="395469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Hovedaftalen</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2" spcCol="360000">
            <a:noAutofit/>
          </a:bodyPr>
          <a:lstStyle/>
          <a:p>
            <a:pPr marL="0" indent="0">
              <a:buNone/>
            </a:pPr>
            <a:r>
              <a:rPr lang="da-DK" b="1" dirty="0">
                <a:latin typeface="Calibri" panose="020F0502020204030204" pitchFamily="34" charset="0"/>
                <a:cs typeface="Calibri" panose="020F0502020204030204" pitchFamily="34" charset="0"/>
              </a:rPr>
              <a:t>Retten til at organisere sig - §1</a:t>
            </a:r>
          </a:p>
          <a:p>
            <a:r>
              <a:rPr lang="da-DK" dirty="0">
                <a:latin typeface="Calibri" panose="020F0502020204030204" pitchFamily="34" charset="0"/>
                <a:cs typeface="Calibri" panose="020F0502020204030204" pitchFamily="34" charset="0"/>
              </a:rPr>
              <a:t>Forbud mod organisationsfjendtlig handling</a:t>
            </a:r>
          </a:p>
          <a:p>
            <a:pPr marL="0" indent="0">
              <a:buNone/>
            </a:pPr>
            <a:r>
              <a:rPr lang="da-DK" b="1" dirty="0">
                <a:latin typeface="Calibri" panose="020F0502020204030204" pitchFamily="34" charset="0"/>
                <a:cs typeface="Calibri" panose="020F0502020204030204" pitchFamily="34" charset="0"/>
              </a:rPr>
              <a:t>Fredspligten - §2</a:t>
            </a:r>
          </a:p>
          <a:p>
            <a:r>
              <a:rPr lang="da-DK" dirty="0">
                <a:latin typeface="Calibri" panose="020F0502020204030204" pitchFamily="34" charset="0"/>
                <a:cs typeface="Calibri" panose="020F0502020204030204" pitchFamily="34" charset="0"/>
              </a:rPr>
              <a:t>Forbud mod strejke og lockout medmindre det sker i forbindelse med overenskomstforhandling eller der er hjemmel i overenskomst eller norm for behandling af faglig strid (liv, velfærd og ære)</a:t>
            </a:r>
          </a:p>
          <a:p>
            <a:endParaRPr lang="da-DK" dirty="0">
              <a:latin typeface="Calibri" panose="020F0502020204030204" pitchFamily="34" charset="0"/>
              <a:cs typeface="Calibri" panose="020F0502020204030204" pitchFamily="34" charset="0"/>
            </a:endParaRPr>
          </a:p>
          <a:p>
            <a:endParaRPr lang="da-DK" dirty="0">
              <a:latin typeface="Calibri" panose="020F0502020204030204" pitchFamily="34" charset="0"/>
              <a:cs typeface="Calibri" panose="020F0502020204030204" pitchFamily="34" charset="0"/>
            </a:endParaRPr>
          </a:p>
          <a:p>
            <a:endParaRPr lang="da-DK" dirty="0">
              <a:latin typeface="Calibri" panose="020F0502020204030204" pitchFamily="34" charset="0"/>
              <a:cs typeface="Calibri" panose="020F0502020204030204" pitchFamily="34" charset="0"/>
            </a:endParaRPr>
          </a:p>
          <a:p>
            <a:pPr marL="0" indent="0">
              <a:buNone/>
            </a:pPr>
            <a:r>
              <a:rPr lang="da-DK" b="1" dirty="0">
                <a:latin typeface="Calibri" panose="020F0502020204030204" pitchFamily="34" charset="0"/>
                <a:cs typeface="Calibri" panose="020F0502020204030204" pitchFamily="34" charset="0"/>
              </a:rPr>
              <a:t>Regler for etablering af konflikt i forbindelse med overenskomstforhandlinger/-indgåelse</a:t>
            </a:r>
          </a:p>
          <a:p>
            <a:r>
              <a:rPr lang="da-DK" dirty="0">
                <a:latin typeface="Calibri" panose="020F0502020204030204" pitchFamily="34" charset="0"/>
                <a:cs typeface="Calibri" panose="020F0502020204030204" pitchFamily="34" charset="0"/>
              </a:rPr>
              <a:t>Varsling af strejke (og lockout) skal godkendes af kompetent organ</a:t>
            </a:r>
          </a:p>
          <a:p>
            <a:pPr marL="800100" lvl="1" indent="-342900">
              <a:buAutoNum type="arabicPeriod"/>
            </a:pPr>
            <a:r>
              <a:rPr lang="da-DK" dirty="0">
                <a:latin typeface="Calibri" panose="020F0502020204030204" pitchFamily="34" charset="0"/>
                <a:cs typeface="Calibri" panose="020F0502020204030204" pitchFamily="34" charset="0"/>
              </a:rPr>
              <a:t>varsel 14 dage før strejken iværksættes – kan afgives inden kompetent organ tager stilling</a:t>
            </a:r>
          </a:p>
          <a:p>
            <a:pPr marL="800100" lvl="1" indent="-342900">
              <a:buAutoNum type="arabicPeriod"/>
            </a:pPr>
            <a:r>
              <a:rPr lang="da-DK" dirty="0">
                <a:latin typeface="Calibri" panose="020F0502020204030204" pitchFamily="34" charset="0"/>
                <a:cs typeface="Calibri" panose="020F0502020204030204" pitchFamily="34" charset="0"/>
              </a:rPr>
              <a:t>varsel (med oplysning om beslutning) 7 dage før strejken iværksættes</a:t>
            </a:r>
          </a:p>
          <a:p>
            <a:r>
              <a:rPr lang="da-DK" dirty="0">
                <a:latin typeface="Calibri" panose="020F0502020204030204" pitchFamily="34" charset="0"/>
                <a:cs typeface="Calibri" panose="020F0502020204030204" pitchFamily="34" charset="0"/>
              </a:rPr>
              <a:t>Ved retshåndhævende konflikt nedsættes varslet til 7 og 3 dage</a:t>
            </a:r>
          </a:p>
          <a:p>
            <a:endParaRPr lang="da-D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66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Hovedaftalen – fortsat</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0" y="1985064"/>
            <a:ext cx="10723439" cy="2805878"/>
          </a:xfrm>
        </p:spPr>
        <p:txBody>
          <a:bodyPr lIns="0" rIns="0" numCol="3" spcCol="360000">
            <a:noAutofit/>
          </a:bodyPr>
          <a:lstStyle/>
          <a:p>
            <a:pPr marL="0" indent="0">
              <a:buNone/>
            </a:pPr>
            <a:r>
              <a:rPr lang="da-DK" b="1" dirty="0">
                <a:latin typeface="Calibri" panose="020F0502020204030204" pitchFamily="34" charset="0"/>
                <a:cs typeface="Calibri" panose="020F0502020204030204" pitchFamily="34" charset="0"/>
              </a:rPr>
              <a:t>Fredspligten fortsat</a:t>
            </a:r>
          </a:p>
          <a:p>
            <a:r>
              <a:rPr lang="da-DK" dirty="0">
                <a:latin typeface="Calibri" panose="020F0502020204030204" pitchFamily="34" charset="0"/>
                <a:cs typeface="Calibri" panose="020F0502020204030204" pitchFamily="34" charset="0"/>
              </a:rPr>
              <a:t>Støtteforbud mod overenskomststridige arbejdsnedlæggelser</a:t>
            </a:r>
          </a:p>
          <a:p>
            <a:r>
              <a:rPr lang="da-DK" dirty="0">
                <a:latin typeface="Calibri" panose="020F0502020204030204" pitchFamily="34" charset="0"/>
                <a:cs typeface="Calibri" panose="020F0502020204030204" pitchFamily="34" charset="0"/>
              </a:rPr>
              <a:t>Støtteforbud mod lovligt varslede konflikter (ved indgåelse af overenskomster)</a:t>
            </a:r>
          </a:p>
          <a:p>
            <a:pPr lvl="1"/>
            <a:endParaRPr lang="da-DK" dirty="0">
              <a:latin typeface="Calibri" panose="020F0502020204030204" pitchFamily="34" charset="0"/>
              <a:cs typeface="Calibri" panose="020F0502020204030204" pitchFamily="34" charset="0"/>
            </a:endParaRPr>
          </a:p>
          <a:p>
            <a:pPr lvl="1"/>
            <a:endParaRPr lang="da-DK" dirty="0">
              <a:latin typeface="Calibri" panose="020F0502020204030204" pitchFamily="34" charset="0"/>
              <a:cs typeface="Calibri" panose="020F0502020204030204" pitchFamily="34" charset="0"/>
            </a:endParaRPr>
          </a:p>
          <a:p>
            <a:pPr lvl="1"/>
            <a:endParaRPr lang="da-DK" dirty="0">
              <a:latin typeface="Calibri" panose="020F0502020204030204" pitchFamily="34" charset="0"/>
              <a:cs typeface="Calibri" panose="020F0502020204030204" pitchFamily="34" charset="0"/>
            </a:endParaRPr>
          </a:p>
          <a:p>
            <a:pPr marL="0" indent="0">
              <a:buNone/>
            </a:pPr>
            <a:r>
              <a:rPr lang="da-DK" b="1" dirty="0">
                <a:latin typeface="Calibri" panose="020F0502020204030204" pitchFamily="34" charset="0"/>
                <a:cs typeface="Calibri" panose="020F0502020204030204" pitchFamily="34" charset="0"/>
              </a:rPr>
              <a:t>§ 3 Overenskomster skal respekteres –</a:t>
            </a:r>
          </a:p>
          <a:p>
            <a:r>
              <a:rPr lang="da-DK" dirty="0">
                <a:latin typeface="Calibri" panose="020F0502020204030204" pitchFamily="34" charset="0"/>
                <a:cs typeface="Calibri" panose="020F0502020204030204" pitchFamily="34" charset="0"/>
              </a:rPr>
              <a:t>uoverensstemmelse om overenskomst afgøres i Arbejdsretten. Dækningsområde dog ved faglig voldgift.</a:t>
            </a:r>
          </a:p>
          <a:p>
            <a:pPr lvl="1"/>
            <a:endParaRPr lang="da-DK" dirty="0">
              <a:latin typeface="Calibri" panose="020F0502020204030204" pitchFamily="34" charset="0"/>
              <a:cs typeface="Calibri" panose="020F0502020204030204" pitchFamily="34" charset="0"/>
            </a:endParaRPr>
          </a:p>
          <a:p>
            <a:pPr lvl="1"/>
            <a:endParaRPr lang="da-DK" dirty="0">
              <a:latin typeface="Calibri" panose="020F0502020204030204" pitchFamily="34" charset="0"/>
              <a:cs typeface="Calibri" panose="020F0502020204030204" pitchFamily="34" charset="0"/>
            </a:endParaRPr>
          </a:p>
          <a:p>
            <a:pPr lvl="1"/>
            <a:endParaRPr lang="da-DK" dirty="0">
              <a:latin typeface="Calibri" panose="020F0502020204030204" pitchFamily="34" charset="0"/>
              <a:cs typeface="Calibri" panose="020F0502020204030204" pitchFamily="34" charset="0"/>
            </a:endParaRPr>
          </a:p>
          <a:p>
            <a:pPr lvl="1"/>
            <a:endParaRPr lang="da-DK" dirty="0">
              <a:latin typeface="Calibri" panose="020F0502020204030204" pitchFamily="34" charset="0"/>
              <a:cs typeface="Calibri" panose="020F0502020204030204" pitchFamily="34" charset="0"/>
            </a:endParaRPr>
          </a:p>
          <a:p>
            <a:pPr marL="0" indent="0">
              <a:buNone/>
            </a:pPr>
            <a:r>
              <a:rPr lang="da-DK" b="1" dirty="0">
                <a:latin typeface="Calibri" panose="020F0502020204030204" pitchFamily="34" charset="0"/>
                <a:cs typeface="Calibri" panose="020F0502020204030204" pitchFamily="34" charset="0"/>
              </a:rPr>
              <a:t>§ 4 Ledelsesretten</a:t>
            </a:r>
          </a:p>
          <a:p>
            <a:r>
              <a:rPr lang="da-DK" dirty="0">
                <a:latin typeface="Calibri" panose="020F0502020204030204" pitchFamily="34" charset="0"/>
                <a:cs typeface="Calibri" panose="020F0502020204030204" pitchFamily="34" charset="0"/>
              </a:rPr>
              <a:t>Retten til at lede og fordele arbejdet</a:t>
            </a:r>
          </a:p>
          <a:p>
            <a:r>
              <a:rPr lang="da-DK" dirty="0">
                <a:latin typeface="Calibri" panose="020F0502020204030204" pitchFamily="34" charset="0"/>
                <a:cs typeface="Calibri" panose="020F0502020204030204" pitchFamily="34" charset="0"/>
              </a:rPr>
              <a:t>Retten til at udstede reglementariske bestemmelser og indføre kontrolforanstaltninger (f.eks. Personalehåndbog, mødetidspunkter (evt. </a:t>
            </a:r>
            <a:r>
              <a:rPr lang="da-DK" dirty="0" err="1">
                <a:latin typeface="Calibri" panose="020F0502020204030204" pitchFamily="34" charset="0"/>
                <a:cs typeface="Calibri" panose="020F0502020204030204" pitchFamily="34" charset="0"/>
              </a:rPr>
              <a:t>stempelur</a:t>
            </a:r>
            <a:r>
              <a:rPr lang="da-DK" dirty="0">
                <a:latin typeface="Calibri" panose="020F0502020204030204" pitchFamily="34" charset="0"/>
                <a:cs typeface="Calibri" panose="020F0502020204030204" pitchFamily="34" charset="0"/>
              </a:rPr>
              <a:t>), GPS-overvågning)</a:t>
            </a:r>
          </a:p>
        </p:txBody>
      </p:sp>
    </p:spTree>
    <p:extLst>
      <p:ext uri="{BB962C8B-B14F-4D97-AF65-F5344CB8AC3E}">
        <p14:creationId xmlns:p14="http://schemas.microsoft.com/office/powerpoint/2010/main" val="417204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AC29C1-9F0A-9ABA-9EAE-9E57998D38CB}"/>
              </a:ext>
            </a:extLst>
          </p:cNvPr>
          <p:cNvSpPr>
            <a:spLocks noGrp="1"/>
          </p:cNvSpPr>
          <p:nvPr>
            <p:ph type="body" sz="quarter" idx="10"/>
          </p:nvPr>
        </p:nvSpPr>
        <p:spPr/>
        <p:txBody>
          <a:bodyPr/>
          <a:lstStyle/>
          <a:p>
            <a:r>
              <a:rPr lang="da-DK" dirty="0">
                <a:solidFill>
                  <a:schemeClr val="accent1">
                    <a:lumMod val="50000"/>
                  </a:schemeClr>
                </a:solidFill>
              </a:rPr>
              <a:t>Hovedaftalen – fortsat</a:t>
            </a:r>
          </a:p>
        </p:txBody>
      </p:sp>
      <p:sp>
        <p:nvSpPr>
          <p:cNvPr id="3" name="Pladsholder til tekst 2">
            <a:extLst>
              <a:ext uri="{FF2B5EF4-FFF2-40B4-BE49-F238E27FC236}">
                <a16:creationId xmlns:a16="http://schemas.microsoft.com/office/drawing/2014/main" id="{96276BE7-5D37-E03F-23C3-F878550BABCE}"/>
              </a:ext>
            </a:extLst>
          </p:cNvPr>
          <p:cNvSpPr>
            <a:spLocks noGrp="1"/>
          </p:cNvSpPr>
          <p:nvPr>
            <p:ph type="body" sz="quarter" idx="11"/>
          </p:nvPr>
        </p:nvSpPr>
        <p:spPr>
          <a:xfrm>
            <a:off x="686241" y="1985064"/>
            <a:ext cx="9714628" cy="2805878"/>
          </a:xfrm>
        </p:spPr>
        <p:txBody>
          <a:bodyPr lIns="0" rIns="0" numCol="2" spcCol="360000">
            <a:noAutofit/>
          </a:bodyPr>
          <a:lstStyle/>
          <a:p>
            <a:pPr marL="0" indent="0">
              <a:buNone/>
            </a:pPr>
            <a:r>
              <a:rPr lang="da-DK" b="1" dirty="0">
                <a:latin typeface="Calibri" panose="020F0502020204030204" pitchFamily="34" charset="0"/>
                <a:cs typeface="Calibri" panose="020F0502020204030204" pitchFamily="34" charset="0"/>
              </a:rPr>
              <a:t>§ 4 stk. 2 Arbejdsforholdene under akkordarbejde kan kun ændres, hvis der er taget forbehold herom. Ellers skal </a:t>
            </a:r>
            <a:r>
              <a:rPr lang="da-DK" b="1" dirty="0" err="1">
                <a:latin typeface="Calibri" panose="020F0502020204030204" pitchFamily="34" charset="0"/>
                <a:cs typeface="Calibri" panose="020F0502020204030204" pitchFamily="34" charset="0"/>
              </a:rPr>
              <a:t>medarb</a:t>
            </a:r>
            <a:r>
              <a:rPr lang="da-DK" b="1" dirty="0">
                <a:latin typeface="Calibri" panose="020F0502020204030204" pitchFamily="34" charset="0"/>
                <a:cs typeface="Calibri" panose="020F0502020204030204" pitchFamily="34" charset="0"/>
              </a:rPr>
              <a:t>. kompenseres for evt. økonomisk tab.</a:t>
            </a:r>
          </a:p>
          <a:p>
            <a:pPr marL="0" indent="0">
              <a:buNone/>
            </a:pPr>
            <a:endParaRPr lang="da-DK" b="1" dirty="0">
              <a:latin typeface="Calibri" panose="020F0502020204030204" pitchFamily="34" charset="0"/>
              <a:cs typeface="Calibri" panose="020F0502020204030204" pitchFamily="34" charset="0"/>
            </a:endParaRPr>
          </a:p>
          <a:p>
            <a:pPr marL="0" indent="0">
              <a:buNone/>
            </a:pPr>
            <a:endParaRPr lang="da-DK" b="1" dirty="0">
              <a:latin typeface="Calibri" panose="020F0502020204030204" pitchFamily="34" charset="0"/>
              <a:cs typeface="Calibri" panose="020F0502020204030204" pitchFamily="34" charset="0"/>
            </a:endParaRPr>
          </a:p>
          <a:p>
            <a:pPr marL="0" indent="0">
              <a:buNone/>
            </a:pPr>
            <a:endParaRPr lang="da-DK" b="1" dirty="0">
              <a:latin typeface="Calibri" panose="020F0502020204030204" pitchFamily="34" charset="0"/>
              <a:cs typeface="Calibri" panose="020F0502020204030204" pitchFamily="34" charset="0"/>
            </a:endParaRPr>
          </a:p>
          <a:p>
            <a:pPr marL="0" indent="0">
              <a:buNone/>
            </a:pPr>
            <a:endParaRPr lang="da-DK" b="1" dirty="0">
              <a:latin typeface="Calibri" panose="020F0502020204030204" pitchFamily="34" charset="0"/>
              <a:cs typeface="Calibri" panose="020F0502020204030204" pitchFamily="34" charset="0"/>
            </a:endParaRPr>
          </a:p>
          <a:p>
            <a:pPr marL="0" indent="0">
              <a:buNone/>
            </a:pPr>
            <a:endParaRPr lang="da-DK" b="1" dirty="0">
              <a:latin typeface="Calibri" panose="020F0502020204030204" pitchFamily="34" charset="0"/>
              <a:cs typeface="Calibri" panose="020F0502020204030204" pitchFamily="34" charset="0"/>
            </a:endParaRPr>
          </a:p>
          <a:p>
            <a:pPr marL="0" indent="0">
              <a:buNone/>
            </a:pPr>
            <a:endParaRPr lang="da-DK" b="1" dirty="0">
              <a:latin typeface="Calibri" panose="020F0502020204030204" pitchFamily="34" charset="0"/>
              <a:cs typeface="Calibri" panose="020F0502020204030204" pitchFamily="34" charset="0"/>
            </a:endParaRPr>
          </a:p>
          <a:p>
            <a:pPr marL="0" indent="0">
              <a:buNone/>
            </a:pPr>
            <a:endParaRPr lang="da-DK" b="1" dirty="0">
              <a:latin typeface="Calibri" panose="020F0502020204030204" pitchFamily="34" charset="0"/>
              <a:cs typeface="Calibri" panose="020F0502020204030204" pitchFamily="34" charset="0"/>
            </a:endParaRPr>
          </a:p>
          <a:p>
            <a:pPr marL="0" indent="0">
              <a:buNone/>
            </a:pPr>
            <a:endParaRPr lang="da-DK" b="1" dirty="0">
              <a:latin typeface="Calibri" panose="020F0502020204030204" pitchFamily="34" charset="0"/>
              <a:cs typeface="Calibri" panose="020F0502020204030204" pitchFamily="34" charset="0"/>
            </a:endParaRPr>
          </a:p>
          <a:p>
            <a:pPr marL="0" indent="0">
              <a:buNone/>
            </a:pPr>
            <a:endParaRPr lang="da-DK" b="1" dirty="0">
              <a:latin typeface="Calibri" panose="020F0502020204030204" pitchFamily="34" charset="0"/>
              <a:cs typeface="Calibri" panose="020F0502020204030204" pitchFamily="34" charset="0"/>
            </a:endParaRPr>
          </a:p>
          <a:p>
            <a:pPr marL="0" indent="0">
              <a:buNone/>
            </a:pPr>
            <a:r>
              <a:rPr lang="da-DK" b="1" dirty="0">
                <a:latin typeface="Calibri" panose="020F0502020204030204" pitchFamily="34" charset="0"/>
                <a:cs typeface="Calibri" panose="020F0502020204030204" pitchFamily="34" charset="0"/>
              </a:rPr>
              <a:t>§ 4 stk. 3 Beskyttelse mod usaglige afskedigelser – regler for Afskedigelsesnævnet </a:t>
            </a:r>
          </a:p>
          <a:p>
            <a:r>
              <a:rPr lang="da-DK" dirty="0">
                <a:latin typeface="Calibri" panose="020F0502020204030204" pitchFamily="34" charset="0"/>
                <a:cs typeface="Calibri" panose="020F0502020204030204" pitchFamily="34" charset="0"/>
              </a:rPr>
              <a:t>9 mdrs. anciennitet – skriftlig begrundelse for afskedigelse</a:t>
            </a:r>
          </a:p>
          <a:p>
            <a:r>
              <a:rPr lang="da-DK" dirty="0">
                <a:latin typeface="Calibri" panose="020F0502020204030204" pitchFamily="34" charset="0"/>
                <a:cs typeface="Calibri" panose="020F0502020204030204" pitchFamily="34" charset="0"/>
              </a:rPr>
              <a:t>Lokalforhandling inden 14 dage</a:t>
            </a:r>
          </a:p>
          <a:p>
            <a:r>
              <a:rPr lang="da-DK" dirty="0">
                <a:latin typeface="Calibri" panose="020F0502020204030204" pitchFamily="34" charset="0"/>
                <a:cs typeface="Calibri" panose="020F0502020204030204" pitchFamily="34" charset="0"/>
              </a:rPr>
              <a:t>Organisationsforhandling/Mæglingsmøde ”omgående”</a:t>
            </a:r>
          </a:p>
          <a:p>
            <a:r>
              <a:rPr lang="da-DK" dirty="0">
                <a:latin typeface="Calibri" panose="020F0502020204030204" pitchFamily="34" charset="0"/>
                <a:cs typeface="Calibri" panose="020F0502020204030204" pitchFamily="34" charset="0"/>
              </a:rPr>
              <a:t>Indbringes for afskedigelsesnævnet inden 7 dage</a:t>
            </a:r>
          </a:p>
          <a:p>
            <a:pPr lvl="1"/>
            <a:r>
              <a:rPr lang="da-DK" dirty="0">
                <a:latin typeface="Calibri" panose="020F0502020204030204" pitchFamily="34" charset="0"/>
                <a:cs typeface="Calibri" panose="020F0502020204030204" pitchFamily="34" charset="0"/>
              </a:rPr>
              <a:t>Underkendelse af afskedigelse – genansættelse – ingen erstatning</a:t>
            </a:r>
          </a:p>
          <a:p>
            <a:pPr lvl="1"/>
            <a:r>
              <a:rPr lang="da-DK" dirty="0">
                <a:latin typeface="Calibri" panose="020F0502020204030204" pitchFamily="34" charset="0"/>
                <a:cs typeface="Calibri" panose="020F0502020204030204" pitchFamily="34" charset="0"/>
              </a:rPr>
              <a:t>Samarbejdet lidt væsentlig skade – erstatning på op til 52 ugers løn</a:t>
            </a:r>
          </a:p>
          <a:p>
            <a:endParaRPr lang="da-D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07117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KNIQ Arbejdsgiverne.potx" id="{F4A7DA4B-D6D5-4B80-977D-A5AC7085D165}" vid="{2171FACB-01BD-4A17-AF45-F4BB2E6F7F0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4ea3caa-9b61-46f6-a6d5-b23d8133f9bb" xsi:nil="true"/>
    <lcf76f155ced4ddcb4097134ff3c332f xmlns="4765f0df-1eb8-4437-a619-561e9d6b8a5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00ABDF1A5141644961598C3AE09B478" ma:contentTypeVersion="12" ma:contentTypeDescription="Opret et nyt dokument." ma:contentTypeScope="" ma:versionID="6544ac5f6b949a2fcba3a9197da0cced">
  <xsd:schema xmlns:xsd="http://www.w3.org/2001/XMLSchema" xmlns:xs="http://www.w3.org/2001/XMLSchema" xmlns:p="http://schemas.microsoft.com/office/2006/metadata/properties" xmlns:ns2="4765f0df-1eb8-4437-a619-561e9d6b8a5f" xmlns:ns3="a4ea3caa-9b61-46f6-a6d5-b23d8133f9bb" targetNamespace="http://schemas.microsoft.com/office/2006/metadata/properties" ma:root="true" ma:fieldsID="52493788fa5453e675531fc4a0cdb7da" ns2:_="" ns3:_="">
    <xsd:import namespace="4765f0df-1eb8-4437-a619-561e9d6b8a5f"/>
    <xsd:import namespace="a4ea3caa-9b61-46f6-a6d5-b23d8133f9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65f0df-1eb8-4437-a619-561e9d6b8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41a348fd-58d2-4a1b-ae25-bec7a0e50fd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ea3caa-9b61-46f6-a6d5-b23d8133f9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2afa30a-c5fa-4a24-87ef-ff2bee269b2b}" ma:internalName="TaxCatchAll" ma:showField="CatchAllData" ma:web="a4ea3caa-9b61-46f6-a6d5-b23d8133f9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5BAE6C-C455-4687-ADE7-E0EE6236302F}">
  <ds:schemaRefs>
    <ds:schemaRef ds:uri="http://schemas.microsoft.com/sharepoint/v3/contenttype/forms"/>
  </ds:schemaRefs>
</ds:datastoreItem>
</file>

<file path=customXml/itemProps2.xml><?xml version="1.0" encoding="utf-8"?>
<ds:datastoreItem xmlns:ds="http://schemas.openxmlformats.org/officeDocument/2006/customXml" ds:itemID="{5F79755D-B84B-4AF3-A981-CA1431A29154}">
  <ds:schemaRef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4765f0df-1eb8-4437-a619-561e9d6b8a5f"/>
    <ds:schemaRef ds:uri="a4ea3caa-9b61-46f6-a6d5-b23d8133f9bb"/>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45CB154-9D70-4BCA-B489-D37BDD9050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65f0df-1eb8-4437-a619-561e9d6b8a5f"/>
    <ds:schemaRef ds:uri="a4ea3caa-9b61-46f6-a6d5-b23d8133f9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Office-tema</Template>
  <TotalTime>998</TotalTime>
  <Words>6575</Words>
  <Application>Microsoft Office PowerPoint</Application>
  <PresentationFormat>Widescreen</PresentationFormat>
  <Paragraphs>415</Paragraphs>
  <Slides>28</Slides>
  <Notes>26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28</vt:i4>
      </vt:variant>
    </vt:vector>
  </HeadingPairs>
  <TitlesOfParts>
    <vt:vector size="32" baseType="lpstr">
      <vt:lpstr>Arial</vt:lpstr>
      <vt:lpstr>Calibri</vt:lpstr>
      <vt:lpstr>Calibri Light</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Karin Winther</dc:creator>
  <cp:lastModifiedBy>Susie Bebe Killerup</cp:lastModifiedBy>
  <cp:revision>8</cp:revision>
  <dcterms:created xsi:type="dcterms:W3CDTF">2019-10-08T08:41:12Z</dcterms:created>
  <dcterms:modified xsi:type="dcterms:W3CDTF">2023-02-07T09:40:18Z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0x010100D00ABDF1A5141644961598C3AE09B478</vt:lpwstr>
  </property>
  <property fmtid="{D5CDD505-2E9C-101B-9397-08002B2CF9AE}" pid="3" name="MediaServiceImageTags">
    <vt:lpwstr/>
  </property>
</Properties>
</file>