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89" r:id="rId3"/>
    <p:sldId id="290" r:id="rId4"/>
    <p:sldId id="265" r:id="rId5"/>
    <p:sldId id="268" r:id="rId6"/>
    <p:sldId id="266" r:id="rId7"/>
    <p:sldId id="267" r:id="rId8"/>
    <p:sldId id="275" r:id="rId9"/>
    <p:sldId id="282" r:id="rId10"/>
    <p:sldId id="274" r:id="rId11"/>
    <p:sldId id="292" r:id="rId12"/>
    <p:sldId id="269" r:id="rId13"/>
    <p:sldId id="276" r:id="rId14"/>
    <p:sldId id="283" r:id="rId15"/>
    <p:sldId id="270" r:id="rId16"/>
    <p:sldId id="277" r:id="rId17"/>
    <p:sldId id="284" r:id="rId18"/>
    <p:sldId id="271" r:id="rId19"/>
    <p:sldId id="278" r:id="rId20"/>
    <p:sldId id="279" r:id="rId21"/>
    <p:sldId id="285" r:id="rId22"/>
    <p:sldId id="293" r:id="rId23"/>
    <p:sldId id="272" r:id="rId24"/>
    <p:sldId id="273" r:id="rId25"/>
    <p:sldId id="280" r:id="rId26"/>
    <p:sldId id="281" r:id="rId27"/>
    <p:sldId id="286" r:id="rId28"/>
    <p:sldId id="287" r:id="rId29"/>
    <p:sldId id="288" r:id="rId30"/>
    <p:sldId id="256" r:id="rId31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9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98FB3-61B6-42DE-8924-9BD74F3CF927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F78-DE01-4103-B0E4-BFEA27B275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99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648C2-84BF-4D75-95B1-438B364CF42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3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A9F7D-F3F8-46D2-8108-1586AD097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A530E1D-8C94-492E-B86E-34F381194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8661FD-A27D-4815-9F1E-2F90E067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DA22D0-1AEF-487C-86E9-207ECABC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DF0B1B-96DB-4C74-9584-3B457B97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341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A23D4-D8FF-4BAB-AA69-A3209DB8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B550413-5566-42AD-877A-1587AA3E2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246175-7BCB-4C64-9504-73E1C9D22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EACA2D-5AFC-418F-9F8A-3D88E4F3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C2F0C0-296D-42A3-889B-A5A8160D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875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3BA7EB4-6B1E-4041-B127-7312A8653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6564155-DB01-49EC-B569-F12D3070B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A6EE5C-D240-4688-9F80-59F1D4C7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FE7676-B933-4CC1-8D2D-28D241F2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1303CA-B3F4-428C-92B9-4B8723A2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1426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DD5E13E2-1051-0041-B31A-74317889F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3158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1833B09-73EE-5140-AB91-BE23739BB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  <a:solidFill>
            <a:srgbClr val="365888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E8D164D-85A3-AA40-851D-A3AB130F9A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6800" y="3240458"/>
            <a:ext cx="7897659" cy="5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D0B3065-9B14-2348-8567-92E8ED936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38D92D-5061-5545-A40B-37F663B7F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D14CC5D-135F-EB4E-91F6-79C8DBA57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443A201C-9B17-0F48-B738-1C03205CBF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06398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omputer&#10;&#10;Automatisk genereret beskrivelse">
            <a:extLst>
              <a:ext uri="{FF2B5EF4-FFF2-40B4-BE49-F238E27FC236}">
                <a16:creationId xmlns:a16="http://schemas.microsoft.com/office/drawing/2014/main" id="{B2BCE06D-97D7-4F2D-B305-036BCC082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08C8140-49BD-4F21-AD51-0419AB2AF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0062" y="6192688"/>
            <a:ext cx="2460804" cy="157312"/>
          </a:xfrm>
          <a:prstGeom prst="rect">
            <a:avLst/>
          </a:prstGeom>
        </p:spPr>
      </p:pic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FB6E61EE-B670-4ED0-8835-8520DA5F2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6318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19BB32B-5A96-4BC7-AEC1-76240DB2E3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pic>
        <p:nvPicPr>
          <p:cNvPr id="3" name="Pladsholder til billede 8" descr="Et billede, der indeholder person, hegn, sport, mand&#10;&#10;Automatisk genereret beskrivelse">
            <a:extLst>
              <a:ext uri="{FF2B5EF4-FFF2-40B4-BE49-F238E27FC236}">
                <a16:creationId xmlns:a16="http://schemas.microsoft.com/office/drawing/2014/main" id="{D2B97ADE-F854-4678-AB00-2DEC93F20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953" r="14953"/>
          <a:stretch>
            <a:fillRect/>
          </a:stretch>
        </p:blipFill>
        <p:spPr>
          <a:xfrm>
            <a:off x="128588" y="177800"/>
            <a:ext cx="6838950" cy="6502400"/>
          </a:xfrm>
          <a:prstGeom prst="rect">
            <a:avLst/>
          </a:prstGeom>
        </p:spPr>
      </p:pic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77A4478C-2F1B-485F-BFBC-926E61E881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3FCAB52-B8AF-47DE-90FD-910DE27ABB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6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88AED0E-BF95-45CD-B71D-8D60BA682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pic>
        <p:nvPicPr>
          <p:cNvPr id="3" name="Pladsholder til billede 4" descr="Et billede, der indeholder person, indendørs, mand, stående&#10;&#10;Automatisk genereret beskrivelse">
            <a:extLst>
              <a:ext uri="{FF2B5EF4-FFF2-40B4-BE49-F238E27FC236}">
                <a16:creationId xmlns:a16="http://schemas.microsoft.com/office/drawing/2014/main" id="{4A714E1D-8C71-4E7B-8ABB-AD82714B34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345" b="14345"/>
          <a:stretch>
            <a:fillRect/>
          </a:stretch>
        </p:blipFill>
        <p:spPr>
          <a:xfrm>
            <a:off x="128588" y="166688"/>
            <a:ext cx="6838950" cy="6502400"/>
          </a:xfrm>
          <a:prstGeom prst="rect">
            <a:avLst/>
          </a:prstGeom>
        </p:spPr>
      </p:pic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A7849393-82AF-47F9-88F3-4317C8649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EDAD2F4-5E53-476B-BDAA-A597833F90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4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3764407-2B70-4F48-9E5B-4D760384A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pic>
        <p:nvPicPr>
          <p:cNvPr id="3" name="Pladsholder til billede 4" descr="Et billede, der indeholder indendørs, bord, mad, sidder&#10;&#10;Automatisk genereret beskrivelse">
            <a:extLst>
              <a:ext uri="{FF2B5EF4-FFF2-40B4-BE49-F238E27FC236}">
                <a16:creationId xmlns:a16="http://schemas.microsoft.com/office/drawing/2014/main" id="{8FC9D753-3441-4340-8011-08C34F5EFA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945" r="14945"/>
          <a:stretch>
            <a:fillRect/>
          </a:stretch>
        </p:blipFill>
        <p:spPr>
          <a:xfrm>
            <a:off x="128588" y="166688"/>
            <a:ext cx="6838950" cy="6524624"/>
          </a:xfrm>
          <a:prstGeom prst="rect">
            <a:avLst/>
          </a:prstGeom>
        </p:spPr>
      </p:pic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09E5236D-DAAA-4230-BE86-2CB5C39AA4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B63D018-3DEE-407C-999D-908228897E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6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7C1C82F-4B15-4EFC-A7C3-573DA5114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pic>
        <p:nvPicPr>
          <p:cNvPr id="3" name="Billede 2" descr="Et billede, der indeholder vand, sport, person, dam&#10;&#10;Automatisk genereret beskrivelse">
            <a:extLst>
              <a:ext uri="{FF2B5EF4-FFF2-40B4-BE49-F238E27FC236}">
                <a16:creationId xmlns:a16="http://schemas.microsoft.com/office/drawing/2014/main" id="{9F7A0EBA-B3BE-4624-A34F-405656AAA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832" y="143838"/>
            <a:ext cx="6817880" cy="656518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9423F62-CF76-4A55-B51E-1519053DD9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915" y="6193416"/>
            <a:ext cx="2476500" cy="158557"/>
          </a:xfrm>
          <a:prstGeom prst="rect">
            <a:avLst/>
          </a:prstGeom>
        </p:spPr>
      </p:pic>
      <p:sp>
        <p:nvSpPr>
          <p:cNvPr id="8" name="Pladsholder til tekst 1">
            <a:extLst>
              <a:ext uri="{FF2B5EF4-FFF2-40B4-BE49-F238E27FC236}">
                <a16:creationId xmlns:a16="http://schemas.microsoft.com/office/drawing/2014/main" id="{7E30A781-7A34-42E7-ABA0-7752474491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823" y="2628451"/>
            <a:ext cx="4063682" cy="935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7108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1421D-61D7-4468-93FB-B5D721CF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221189-B8DC-414A-91A3-F3ACD63DC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E02E3-04B2-4BBE-A272-3169B146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5EEDBB-C32E-4240-AD2B-CD97C8FB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CEB47FD-080B-4A27-A004-410824BA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4978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em er TEKNIQ Arbejds..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omputer&#10;&#10;Automatisk genereret beskrivelse">
            <a:extLst>
              <a:ext uri="{FF2B5EF4-FFF2-40B4-BE49-F238E27FC236}">
                <a16:creationId xmlns:a16="http://schemas.microsoft.com/office/drawing/2014/main" id="{97819D83-87AF-4AAF-8C59-D3F8246C3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A3B5B1D-AE56-47FF-8943-C1DAA73C6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0062" y="6192688"/>
            <a:ext cx="2460804" cy="157312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414891-C3D4-4D4E-8EF5-B1043582B5FB}"/>
              </a:ext>
            </a:extLst>
          </p:cNvPr>
          <p:cNvSpPr txBox="1">
            <a:spLocks/>
          </p:cNvSpPr>
          <p:nvPr userDrawn="1"/>
        </p:nvSpPr>
        <p:spPr>
          <a:xfrm>
            <a:off x="7416910" y="549550"/>
            <a:ext cx="4063682" cy="10943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chemeClr val="bg1"/>
                </a:solidFill>
              </a:rPr>
              <a:t>Hvem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er</a:t>
            </a:r>
            <a:r>
              <a:rPr lang="en-US" sz="3600" b="1" dirty="0">
                <a:solidFill>
                  <a:schemeClr val="bg1"/>
                </a:solidFill>
              </a:rPr>
              <a:t> TEKNIQ </a:t>
            </a:r>
            <a:r>
              <a:rPr lang="en-US" sz="3600" b="1" dirty="0" err="1">
                <a:solidFill>
                  <a:schemeClr val="bg1"/>
                </a:solidFill>
              </a:rPr>
              <a:t>Arbejdsgiverne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878D4B0-5110-401C-B9D6-79268B8A6B90}"/>
              </a:ext>
            </a:extLst>
          </p:cNvPr>
          <p:cNvSpPr txBox="1"/>
          <p:nvPr userDrawn="1"/>
        </p:nvSpPr>
        <p:spPr>
          <a:xfrm>
            <a:off x="7437457" y="1724736"/>
            <a:ext cx="44086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Vi er landets fjerdestørste arbejdsgiverorganisation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Vi repræsenterer cirka 4.100 virksomheder inden for el, vvs </a:t>
            </a:r>
            <a:br>
              <a:rPr lang="da-DK" b="1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</a:rPr>
              <a:t>og metal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Medlemsvirksomhederne har i alt 55.000 medarbejdere og en samlet omsætning på omkring 60 mia. kr.</a:t>
            </a:r>
          </a:p>
          <a:p>
            <a:endParaRPr lang="da-DK" b="1" dirty="0">
              <a:solidFill>
                <a:schemeClr val="bg1"/>
              </a:solidFill>
            </a:endParaRPr>
          </a:p>
          <a:p>
            <a:endParaRPr lang="da-D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0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kæftiger os med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kvinde, mad, opbevarer&#10;&#10;Automatisk genereret beskrivelse">
            <a:extLst>
              <a:ext uri="{FF2B5EF4-FFF2-40B4-BE49-F238E27FC236}">
                <a16:creationId xmlns:a16="http://schemas.microsoft.com/office/drawing/2014/main" id="{5AF42409-2302-4D25-9619-73C08DF9E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958" y="0"/>
            <a:ext cx="12207958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4094D90-896A-43D3-94B1-4D04044AC793}"/>
              </a:ext>
            </a:extLst>
          </p:cNvPr>
          <p:cNvSpPr txBox="1">
            <a:spLocks/>
          </p:cNvSpPr>
          <p:nvPr userDrawn="1"/>
        </p:nvSpPr>
        <p:spPr>
          <a:xfrm>
            <a:off x="7416910" y="549550"/>
            <a:ext cx="4465786" cy="1175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>
                <a:solidFill>
                  <a:schemeClr val="bg1"/>
                </a:solidFill>
              </a:rPr>
              <a:t>TEKNIQ Arbejdsgiverne </a:t>
            </a:r>
            <a:r>
              <a:rPr lang="en-US" sz="3400" b="1" dirty="0" err="1">
                <a:solidFill>
                  <a:schemeClr val="bg1"/>
                </a:solidFill>
              </a:rPr>
              <a:t>beskæftiger</a:t>
            </a:r>
            <a:r>
              <a:rPr lang="en-US" sz="3400" b="1" dirty="0">
                <a:solidFill>
                  <a:schemeClr val="bg1"/>
                </a:solidFill>
              </a:rPr>
              <a:t> sig med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4D0D965-70C6-44DE-8239-288A71D97D58}"/>
              </a:ext>
            </a:extLst>
          </p:cNvPr>
          <p:cNvSpPr txBox="1"/>
          <p:nvPr userDrawn="1"/>
        </p:nvSpPr>
        <p:spPr>
          <a:xfrm>
            <a:off x="7437456" y="1853073"/>
            <a:ext cx="44657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Forhandling og sikring af overenskomster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Rådgivning og vejledning om personale, arbejdsmarked, uddannelse, teknik og erhvervsjura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Politisk indflydelse og påvirkning af </a:t>
            </a:r>
            <a:br>
              <a:rPr lang="da-DK" b="1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</a:rPr>
              <a:t>den politiske debat  indenfor erhverv, uddannelse, klima og energi mv.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Udvikling af erhvervsuddannelserne og andre relevante uddannelser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</a:rPr>
              <a:t>Kurser, netværk og uddannelsesforløb for medlemsvirksomhederne og deres ansatte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1544C7C-935D-4551-A7E6-966BFC8886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0062" y="6192688"/>
            <a:ext cx="2460804" cy="1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96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s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DD5E13E2-1051-0041-B31A-74317889F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37718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2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8072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4C81959B-80DC-4D3A-953A-CB7127A35A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3708" y="1802043"/>
            <a:ext cx="5193632" cy="41887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48A7DF7A-221F-4B86-A535-ACAB26972C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0168" y="1798866"/>
            <a:ext cx="5193632" cy="41887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16B908AF-D0FA-4A48-AA19-A0186D3BF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709" y="6149300"/>
            <a:ext cx="8265492" cy="6147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26876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hvid med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952883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65935636-BDAE-4A4F-8F82-E909ED780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780889"/>
            <a:ext cx="7174012" cy="430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8835270-4C57-4134-95AA-9FC40056A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175" y="1780888"/>
            <a:ext cx="3517676" cy="4304323"/>
          </a:xfrm>
          <a:prstGeom prst="rect">
            <a:avLst/>
          </a:prstGeom>
          <a:solidFill>
            <a:srgbClr val="365888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06B8085-952D-4D2C-BD7F-862BFB51A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541" y="6191938"/>
            <a:ext cx="7684001" cy="4023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2352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473C3AE-E6C0-FA4B-BB7F-53B3A3341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646D442-4D1E-6941-ADCD-FD414E87C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78176"/>
            <a:ext cx="2476500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DD5E13E2-1051-0041-B31A-74317889F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796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mand, vindue, rider&#10;&#10;Automatisk genereret beskrivelse">
            <a:extLst>
              <a:ext uri="{FF2B5EF4-FFF2-40B4-BE49-F238E27FC236}">
                <a16:creationId xmlns:a16="http://schemas.microsoft.com/office/drawing/2014/main" id="{59F9772F-45C9-4397-A601-14ECAD180C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276" y="141269"/>
            <a:ext cx="11921447" cy="657546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211CAB9-FB7C-48F3-A17C-6F9F30ABB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6AB54C86-183F-4CA6-9C3C-FE7F48AAE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16">
            <a:extLst>
              <a:ext uri="{FF2B5EF4-FFF2-40B4-BE49-F238E27FC236}">
                <a16:creationId xmlns:a16="http://schemas.microsoft.com/office/drawing/2014/main" id="{D0F8EF7C-74AA-4034-B0A9-02144209DF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6968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sport, mand, forside&#10;&#10;Automatisk genereret beskrivelse">
            <a:extLst>
              <a:ext uri="{FF2B5EF4-FFF2-40B4-BE49-F238E27FC236}">
                <a16:creationId xmlns:a16="http://schemas.microsoft.com/office/drawing/2014/main" id="{1EAF6616-AD06-4AE4-A01D-014102BD0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806" y="154112"/>
            <a:ext cx="11895055" cy="65651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9BF086E-2A88-4D59-AFCE-D9AA4ADB0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D2B6CBD9-6D25-45FB-B565-27C0FC200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324659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16">
            <a:extLst>
              <a:ext uri="{FF2B5EF4-FFF2-40B4-BE49-F238E27FC236}">
                <a16:creationId xmlns:a16="http://schemas.microsoft.com/office/drawing/2014/main" id="{B2425572-E3B4-4807-9BA2-A97DC31F35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686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97238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3C2DFE7-BD0D-634A-A9F8-1BB99BE8F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2915" y="6191938"/>
            <a:ext cx="2476509" cy="158557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741BCC10-5789-C449-9F27-F0D7E6B7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94416"/>
            <a:ext cx="10952883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65935636-BDAE-4A4F-8F82-E909ED780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780889"/>
            <a:ext cx="7174012" cy="430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8835270-4C57-4134-95AA-9FC40056A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175" y="1780888"/>
            <a:ext cx="3517676" cy="4304323"/>
          </a:xfrm>
          <a:prstGeom prst="rect">
            <a:avLst/>
          </a:prstGeom>
          <a:solidFill>
            <a:srgbClr val="365888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B06B8085-952D-4D2C-BD7F-862BFB51A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541" y="6191938"/>
            <a:ext cx="7684001" cy="4023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8089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FC5D9-C4F0-4CCB-8D93-C3BC68F1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593B72-CCE9-4F34-8076-419B3EB41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D7F176-0230-450E-AC98-480FEB9F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59354DD-3122-404A-B52E-E722BAF2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426ED0-3EBB-4CB1-A905-94DD4C38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27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AD12F-CAE5-4F37-AFE4-F7EE78A9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ABFEF5-D9EE-4121-994E-A909731FB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8B6E32-2F66-4762-94C6-0FF63BD8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44DB71B-E61B-4F8B-AF6D-36694B34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0B17D24-6FD3-44F2-9FE6-C7CDAC15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CC2AE4-4DB0-499C-B0D7-3EA8119B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04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D139B-0912-4B63-9BAC-F2D48F19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A0E2F5C-E7FE-4193-8042-420BC4C78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DF0335-1BCD-496F-9CAA-539B14447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1985901-1584-40D1-8D44-913A9045B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9C1D34E-3829-453D-852B-7524F3C53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1C74077-FECD-4827-B8D4-780C0523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3DEFC68-FC6B-45FB-A9FA-D806E8A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0FE6CF3-2F5E-49CE-8481-40EF3E97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977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7059F-AC89-4A7D-A62F-5F3266D7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5390E3-114E-40FB-B6B1-A998BED2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8BB528-0506-4527-9DCD-AD0B92B2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A76A0F-8497-4807-B30F-9FAD3858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512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A68700A-CCE8-4240-B3FC-39754AD4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D41DD0A-AAE5-4905-A446-BE0E558A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28FF334-E5F6-4F1F-84A2-9BB5EE9F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830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1D1DF-1A82-49DB-9832-7B02476A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D99667-9AA9-46DB-B593-915C5373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081062-B7F8-486A-A956-618FF3644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7B48687-31EB-442F-9E12-CCB2E782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3CBBAB6-17AF-4564-8622-45FF23EA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C08664E-BE45-456D-B5E1-B62F0048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888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9127A-71FE-483F-952A-AE281FE0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A0E8E8A-D216-4FD2-B70B-B33816675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8F91F2-AFC9-42A3-8028-4A82BF539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67E4163-271C-4C09-BA2A-CBC94C2B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5CA3271-1E1A-4BAC-9F35-955EE7EF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DFF6FBE-22D7-4EF8-9F59-1F22092E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097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3763816-8F57-4C66-9237-BF81056D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C06051E-077E-48E0-AE35-EE504EDF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1BC3A19-B2E7-488F-A170-B446690DA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FAF85-6BC0-4337-807A-E4A130E73C41}" type="datetimeFigureOut">
              <a:rPr lang="da-DK" smtClean="0"/>
              <a:t>17-05-2021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74AE6C-2C74-4EB0-AF06-D13F87E7A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980E555-D793-44ED-BDCD-9B89F2AC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899FF-439E-4FAA-8202-B77291E25D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71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0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9CE13B0-5282-4BF5-AD71-E57C0E89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551A329-08C8-4639-A282-52A403F177B8}"/>
              </a:ext>
            </a:extLst>
          </p:cNvPr>
          <p:cNvSpPr txBox="1">
            <a:spLocks/>
          </p:cNvSpPr>
          <p:nvPr/>
        </p:nvSpPr>
        <p:spPr>
          <a:xfrm>
            <a:off x="7138867" y="2797969"/>
            <a:ext cx="4843485" cy="935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indent="0" algn="l" defTabSz="914400" rtl="0" eaLnBrk="1" latinLnBrk="0" hangingPunct="1"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400" dirty="0"/>
              <a:t>Kend mulighederne i overenskomsterne</a:t>
            </a:r>
          </a:p>
          <a:p>
            <a:endParaRPr lang="da-DK" sz="2800" dirty="0"/>
          </a:p>
          <a:p>
            <a:r>
              <a:rPr lang="da-DK" sz="2800" dirty="0" err="1"/>
              <a:t>ServiceLederuddannelsen</a:t>
            </a:r>
            <a:r>
              <a:rPr lang="da-DK" sz="2800" dirty="0"/>
              <a:t> Modul 3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71D8D3D-562E-4B07-A816-091B0F9A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7BD3ACA5-E182-4FF0-B775-C7E6C03A4CBB}"/>
              </a:ext>
            </a:extLst>
          </p:cNvPr>
          <p:cNvSpPr txBox="1">
            <a:spLocks/>
          </p:cNvSpPr>
          <p:nvPr/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Klik på ikonet for at tilføje et billede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68A61BA-E8BB-4FF7-915A-3C44C3BD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90" y="156623"/>
            <a:ext cx="6811475" cy="65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9CE13B0-5282-4BF5-AD71-E57C0E89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551A329-08C8-4639-A282-52A403F177B8}"/>
              </a:ext>
            </a:extLst>
          </p:cNvPr>
          <p:cNvSpPr txBox="1">
            <a:spLocks/>
          </p:cNvSpPr>
          <p:nvPr/>
        </p:nvSpPr>
        <p:spPr>
          <a:xfrm>
            <a:off x="7441748" y="2822761"/>
            <a:ext cx="4380119" cy="935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indent="0" algn="l" defTabSz="914400" rtl="0" eaLnBrk="1" latinLnBrk="0" hangingPunct="1"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Fleksibel arbejdstid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71D8D3D-562E-4B07-A816-091B0F9A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7BD3ACA5-E182-4FF0-B775-C7E6C03A4CBB}"/>
              </a:ext>
            </a:extLst>
          </p:cNvPr>
          <p:cNvSpPr txBox="1">
            <a:spLocks/>
          </p:cNvSpPr>
          <p:nvPr/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 på ikonet for at tilføje et billede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68A61BA-E8BB-4FF7-915A-3C44C3BD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90" y="156623"/>
            <a:ext cx="6811475" cy="65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A8EDE47-C6A6-4DDB-B9E4-10DC0F170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Placering og varsling af den daglige og ugentlige arbejdstid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0726CA-04D8-4254-B7CD-205B654DF6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b="1" dirty="0"/>
              <a:t>1. EOK § 7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dirty="0"/>
              <a:t>Mellem 6 og 18 mandag til fredag og lørdag fra 6 – 13. </a:t>
            </a:r>
          </a:p>
          <a:p>
            <a:r>
              <a:rPr lang="da-DK" dirty="0"/>
              <a:t>EOK indeholder intet varsel – kan teoretisk set ske fra dag til dag. </a:t>
            </a:r>
          </a:p>
          <a:p>
            <a:r>
              <a:rPr lang="da-DK" dirty="0"/>
              <a:t>Ændring af den daglige arbejdstid medfører </a:t>
            </a:r>
            <a:r>
              <a:rPr lang="da-DK" b="1" dirty="0"/>
              <a:t>IKKE</a:t>
            </a:r>
            <a:r>
              <a:rPr lang="da-DK" dirty="0"/>
              <a:t> overtidsbetaling – eksempelvis fra 7-14:30 til 8 – 15:30!</a:t>
            </a:r>
          </a:p>
          <a:p>
            <a:r>
              <a:rPr lang="da-DK" dirty="0"/>
              <a:t>Den ugentlige arbejdstid er 37 effektive timer. </a:t>
            </a:r>
          </a:p>
          <a:p>
            <a:r>
              <a:rPr lang="da-DK" dirty="0"/>
              <a:t>Varierende ugentlig arbejdstid (VUA): </a:t>
            </a:r>
            <a:r>
              <a:rPr lang="da-DK" i="1" dirty="0"/>
              <a:t>”såfremt arbejdsgiveren og elektrikere er enige om det” – </a:t>
            </a:r>
            <a:r>
              <a:rPr lang="da-DK" dirty="0"/>
              <a:t>altså </a:t>
            </a:r>
            <a:r>
              <a:rPr lang="da-DK" u="sng" dirty="0"/>
              <a:t>intet krav</a:t>
            </a:r>
            <a:r>
              <a:rPr lang="da-DK" dirty="0"/>
              <a:t> om tillidsrepræsentant. </a:t>
            </a:r>
          </a:p>
          <a:p>
            <a:r>
              <a:rPr lang="da-DK" dirty="0"/>
              <a:t>Timerne skal lægges inden for 6-18 (man-</a:t>
            </a:r>
            <a:r>
              <a:rPr lang="da-DK" dirty="0" err="1"/>
              <a:t>fre</a:t>
            </a:r>
            <a:r>
              <a:rPr lang="da-DK" dirty="0"/>
              <a:t>) og lørdag 6-13 og må ikke overstige 46 timer pr. uge.  Skriftlig arbejdsplan for kalenderåret skal foreligge. </a:t>
            </a:r>
          </a:p>
          <a:p>
            <a:r>
              <a:rPr lang="da-DK" b="1" dirty="0"/>
              <a:t>V</a:t>
            </a:r>
            <a:r>
              <a:rPr lang="da-DK" dirty="0"/>
              <a:t>arierende </a:t>
            </a:r>
            <a:r>
              <a:rPr lang="da-DK" b="1" dirty="0"/>
              <a:t>U</a:t>
            </a:r>
            <a:r>
              <a:rPr lang="da-DK" dirty="0"/>
              <a:t>gentlig </a:t>
            </a:r>
            <a:r>
              <a:rPr lang="da-DK" b="1" dirty="0"/>
              <a:t>A</a:t>
            </a:r>
            <a:r>
              <a:rPr lang="da-DK" dirty="0"/>
              <a:t>rbejdstid anvendes ved sæson-/ arbejdsudsving.</a:t>
            </a:r>
          </a:p>
        </p:txBody>
      </p:sp>
    </p:spTree>
    <p:extLst>
      <p:ext uri="{BB962C8B-B14F-4D97-AF65-F5344CB8AC3E}">
        <p14:creationId xmlns:p14="http://schemas.microsoft.com/office/powerpoint/2010/main" val="231812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DF07B29-B516-4D33-B82D-D04FABA81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Placering og varsling af den daglige og ugentlige arbejdstid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FE5827-168A-4D9D-8B19-61BB98960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2. Industri- og VVS-overenskomsten § 9</a:t>
            </a:r>
          </a:p>
          <a:p>
            <a:endParaRPr lang="da-DK" b="1"/>
          </a:p>
          <a:p>
            <a:r>
              <a:rPr lang="da-DK" dirty="0"/>
              <a:t>Den effektive arbejdstid er 37 timer.</a:t>
            </a:r>
          </a:p>
          <a:p>
            <a:r>
              <a:rPr lang="da-DK" dirty="0"/>
              <a:t>Den normale daglige arbejdstid skal placeres mellem 06.00 og 18.00. </a:t>
            </a:r>
          </a:p>
          <a:p>
            <a:r>
              <a:rPr lang="da-DK" dirty="0"/>
              <a:t>Fastsættelse og varsling af arbejdstiden skal ske med 14 dage. </a:t>
            </a:r>
          </a:p>
          <a:p>
            <a:r>
              <a:rPr lang="da-DK" dirty="0"/>
              <a:t>Når den ugentlige arbejdstid er fordelt på 5 dage, kan ingen arbejdsdag være under 6 timer. </a:t>
            </a:r>
          </a:p>
          <a:p>
            <a:r>
              <a:rPr lang="da-DK" dirty="0"/>
              <a:t>Den ugentlige arbejdstid reduceres med 1/5, når en søgnehelligdag, feriedag eller overenskomstmæssig fridag falder på en af ugens fem første hverdage. </a:t>
            </a:r>
          </a:p>
          <a:p>
            <a:pPr lvl="1"/>
            <a:r>
              <a:rPr lang="da-DK" dirty="0"/>
              <a:t>Eks. Påsken: den ugentlige arbejdstidsnorm udgør således 3* 7,4 timer. Timer herudover skal honoreres med tillæg i henhold til § 17. </a:t>
            </a:r>
          </a:p>
        </p:txBody>
      </p:sp>
    </p:spTree>
    <p:extLst>
      <p:ext uri="{BB962C8B-B14F-4D97-AF65-F5344CB8AC3E}">
        <p14:creationId xmlns:p14="http://schemas.microsoft.com/office/powerpoint/2010/main" val="295522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A8EDE47-C6A6-4DDB-B9E4-10DC0F170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Placering og varsling af den daglige og ugentlige arbejdstid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0726CA-04D8-4254-B7CD-205B654DF6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1. VVS-overenskomsten Punkt 6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dirty="0"/>
              <a:t>Den daglige arbejdstid placeres mandag til fredag mellem 6 og 18. Ingen arbejdsdag kan være under 7 timer, medmindre andet aftales </a:t>
            </a:r>
          </a:p>
          <a:p>
            <a:r>
              <a:rPr lang="da-DK" dirty="0"/>
              <a:t>OK indeholder intet varsel – kan teoretisk set ske fra dag til dag. I praksis gives et ”passende varsel”</a:t>
            </a:r>
          </a:p>
          <a:p>
            <a:r>
              <a:rPr lang="da-DK" dirty="0"/>
              <a:t>Ændring af den daglige arbejdstid medfører </a:t>
            </a:r>
            <a:r>
              <a:rPr lang="da-DK" b="1" dirty="0"/>
              <a:t>IKKE</a:t>
            </a:r>
            <a:r>
              <a:rPr lang="da-DK" dirty="0"/>
              <a:t> overtidsbetaling – eksempelvis fra 7-14:30 til 8 – 15:30!</a:t>
            </a:r>
          </a:p>
          <a:p>
            <a:r>
              <a:rPr lang="da-DK" dirty="0"/>
              <a:t>Den ugentlige arbejdstid er 37 effektive timer. </a:t>
            </a:r>
          </a:p>
          <a:p>
            <a:r>
              <a:rPr lang="da-DK" dirty="0"/>
              <a:t>I virksomheder med flere selvstændige afdelinger kan der med en tillidsrepræsentant aftales forskellige mødetider i de enkelte afdelinger. Alle i samme afdeling skal have samme mødetid.</a:t>
            </a:r>
          </a:p>
        </p:txBody>
      </p:sp>
    </p:spTree>
    <p:extLst>
      <p:ext uri="{BB962C8B-B14F-4D97-AF65-F5344CB8AC3E}">
        <p14:creationId xmlns:p14="http://schemas.microsoft.com/office/powerpoint/2010/main" val="416400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21877F2-96C9-49C0-B7BD-C6B28F6FE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Fleksibel arbejdstid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863098-2A14-4AE5-B34A-C31F75E02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1900" b="1" dirty="0"/>
              <a:t>EOK § 7a</a:t>
            </a:r>
          </a:p>
          <a:p>
            <a:pPr marL="0" indent="0">
              <a:buNone/>
            </a:pPr>
            <a:endParaRPr lang="da-DK" sz="1900" b="1" dirty="0"/>
          </a:p>
          <a:p>
            <a:r>
              <a:rPr lang="da-DK" sz="1900" i="1" dirty="0"/>
              <a:t>”Efter lokal aftale”</a:t>
            </a:r>
            <a:r>
              <a:rPr lang="da-DK" sz="1900" dirty="0"/>
              <a:t> – altså </a:t>
            </a:r>
            <a:r>
              <a:rPr lang="da-DK" sz="1900" u="sng" dirty="0"/>
              <a:t>intet krav</a:t>
            </a:r>
            <a:r>
              <a:rPr lang="da-DK" sz="1900" dirty="0"/>
              <a:t> om tillidsrepræsentant – med mindre man fraviger selve bestemmelsen i nedadgående retning. </a:t>
            </a:r>
          </a:p>
          <a:p>
            <a:r>
              <a:rPr lang="da-DK" sz="1900" dirty="0"/>
              <a:t>I modsætning til § 7.4. om varierende ugentlig arbejdstid kan fleksibel arbejdstid lægges inden for alle døgnets timer 7 dage om ugen (og dermed ikke begrænset til 6-18/ 6-13).</a:t>
            </a:r>
          </a:p>
          <a:p>
            <a:r>
              <a:rPr lang="da-DK" sz="1900" dirty="0"/>
              <a:t>Anvendes som ved VUA i forbindelse med sæson- / arbejdsudsving.</a:t>
            </a:r>
          </a:p>
          <a:p>
            <a:r>
              <a:rPr lang="da-DK" sz="1900" dirty="0"/>
              <a:t>Den fleksible arbejdstid skal lægges for en arbejdsperiode på min. 2 uger og maks. 52 uger, ekskl. ferie. </a:t>
            </a:r>
          </a:p>
          <a:p>
            <a:r>
              <a:rPr lang="da-DK" sz="1900" dirty="0"/>
              <a:t>Den gennemsnitlige arbejdstid er 37 timer pr. uge og maks. 46 timer pr. uge.</a:t>
            </a:r>
          </a:p>
          <a:p>
            <a:r>
              <a:rPr lang="da-DK" sz="1900" dirty="0"/>
              <a:t>Daglig arbejdstid ikke under 6 timer og maks. 10 timer. </a:t>
            </a:r>
          </a:p>
          <a:p>
            <a:r>
              <a:rPr lang="da-DK" sz="1900" dirty="0"/>
              <a:t>Skal varsles med mindst 5 arbejdsdage.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263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6F43C17-3284-4D13-B233-CB628C635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Fleksibel arbejdstid/ varierende ugentlig arbejdstid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A050488-5F4A-4F34-BD43-41EF10753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2. Industri- og VVS-overenskomsten § 9, stk. 5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Varierende ugentlig arbejdstid (VUA) forudsætter en lokal aftale indgået med en tillidsrepræsentant. Såfremt en sådan ikke findes, kan lokalaftalen indgås med forbundets lokale afdeling/ kreds. </a:t>
            </a:r>
          </a:p>
          <a:p>
            <a:r>
              <a:rPr lang="da-DK" dirty="0"/>
              <a:t>Den gennemsnitlige ugentlige arbejdstid skal være 37 timer over en 12 måneders periode. </a:t>
            </a:r>
          </a:p>
          <a:p>
            <a:r>
              <a:rPr lang="da-DK" dirty="0"/>
              <a:t>Timer udover 37 timer pr. uge kan afvikles som hele fridage efter aftale med den enkelte medarbejder. </a:t>
            </a:r>
          </a:p>
          <a:p>
            <a:r>
              <a:rPr lang="da-DK" dirty="0"/>
              <a:t>Ved en periodes afslutning kan eventuelt over- eller underskud af timer aftales afviklet inden for maksimalt 6 måneder. </a:t>
            </a:r>
          </a:p>
        </p:txBody>
      </p:sp>
    </p:spTree>
    <p:extLst>
      <p:ext uri="{BB962C8B-B14F-4D97-AF65-F5344CB8AC3E}">
        <p14:creationId xmlns:p14="http://schemas.microsoft.com/office/powerpoint/2010/main" val="364965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772EB-4B5D-4DCE-8C13-6674478B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97" y="365125"/>
            <a:ext cx="9904288" cy="1325563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Fleksibel arbejdstid/ varierende ugentlig arbejdstid (2)</a:t>
            </a:r>
            <a:b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a-DK" sz="3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1085F9-0A65-41FF-A7CF-2641E1748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8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VVS-overenskomsten Punkt 6, stk. 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Varierende ugentlig arbejdstid (VUA) kan aftales med samtlige medarbejdere eller grupper af medarbejdere.</a:t>
            </a:r>
            <a:r>
              <a:rPr lang="da-DK" sz="1800" dirty="0">
                <a:solidFill>
                  <a:prstClr val="black"/>
                </a:solidFill>
              </a:rPr>
              <a:t> </a:t>
            </a:r>
            <a:r>
              <a:rPr lang="da-DK" sz="1800" i="1" dirty="0">
                <a:solidFill>
                  <a:prstClr val="black"/>
                </a:solidFill>
              </a:rPr>
              <a:t>”… under forudsætning af lokal enighed” – </a:t>
            </a:r>
            <a:r>
              <a:rPr lang="da-DK" sz="1800" dirty="0">
                <a:solidFill>
                  <a:prstClr val="black"/>
                </a:solidFill>
              </a:rPr>
              <a:t>altså </a:t>
            </a:r>
            <a:r>
              <a:rPr lang="da-DK" sz="1800" u="sng" dirty="0">
                <a:solidFill>
                  <a:prstClr val="black"/>
                </a:solidFill>
              </a:rPr>
              <a:t>intet krav</a:t>
            </a:r>
            <a:r>
              <a:rPr lang="da-DK" sz="1800" dirty="0">
                <a:solidFill>
                  <a:prstClr val="black"/>
                </a:solidFill>
              </a:rPr>
              <a:t> om tillidsrepræsentant. </a:t>
            </a:r>
          </a:p>
          <a:p>
            <a:pPr lvl="0"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gennemsnitlige ugentlige arbejdstid skal være 37 timer over den aftalte </a:t>
            </a:r>
            <a:r>
              <a:rPr lang="da-DK" sz="1800" dirty="0">
                <a:solidFill>
                  <a:prstClr val="black"/>
                </a:solidFill>
              </a:rPr>
              <a:t>periode, som max. kan være på 12 måneder. Det er en forudsætning for aftalen, at de varierende arbejdstider fastlægges for hele perioden.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en medarbejder afskediges i perioden, skal eventuelle timer over 37 timer i gennemsnit betales med overtidsbetaling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Timerne skal lægges inden for 6-18 (man-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og må ikke overstige 50 timer pr. uge, og den daglige arbejdstid kan godt være under 7 timer.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 fastlægges skriftligt og mindst 2 uger forud.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arierende 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gentlig 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rbejdstid anvendes ved sæson-/ arbejdsudsving.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197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D1E427A-EC14-45D9-B7C5-9DD7D4F0A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541" y="575366"/>
            <a:ext cx="10324659" cy="1006475"/>
          </a:xfrm>
        </p:spPr>
        <p:txBody>
          <a:bodyPr/>
          <a:lstStyle/>
          <a:p>
            <a:pPr algn="ctr"/>
            <a:r>
              <a:rPr lang="da-DK" dirty="0"/>
              <a:t>Forskudt tid og 4 dages uger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6FD8FD0-AD20-4E4E-8865-7AF2F4D0F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a-DK" b="1" dirty="0"/>
              <a:t>1. Elektrikeroverenskomstens § 7, stk. 6</a:t>
            </a:r>
          </a:p>
          <a:p>
            <a:pPr marL="0" indent="0">
              <a:buNone/>
            </a:pPr>
            <a:r>
              <a:rPr lang="da-DK" b="1" dirty="0"/>
              <a:t>1. Forskudt tid</a:t>
            </a:r>
          </a:p>
          <a:p>
            <a:r>
              <a:rPr lang="da-DK" dirty="0"/>
              <a:t>Helt eller delvist uden for den elektrikers daglige arbejdstid.</a:t>
            </a:r>
          </a:p>
          <a:p>
            <a:r>
              <a:rPr lang="da-DK" dirty="0"/>
              <a:t>Den forskudte arbejdstid betragtes som medarbejderens normale fastlagte arbejdstid. </a:t>
            </a:r>
          </a:p>
          <a:p>
            <a:r>
              <a:rPr lang="da-DK" dirty="0"/>
              <a:t>Husk: overarbejde i forbindelse med forskudt tid: </a:t>
            </a:r>
            <a:r>
              <a:rPr lang="da-DK" dirty="0" err="1"/>
              <a:t>forskudttidstillæg</a:t>
            </a:r>
            <a:r>
              <a:rPr lang="da-DK" dirty="0"/>
              <a:t> og sædvanligt overtidstillæg. </a:t>
            </a:r>
          </a:p>
          <a:p>
            <a:r>
              <a:rPr lang="da-DK" dirty="0"/>
              <a:t>Varsel: 3 * 24 timer ensidigt fra arbejdsgivers side.</a:t>
            </a:r>
          </a:p>
          <a:p>
            <a:r>
              <a:rPr lang="da-DK" dirty="0"/>
              <a:t>Varighed: min. 1 uge.</a:t>
            </a:r>
          </a:p>
          <a:p>
            <a:r>
              <a:rPr lang="da-DK" dirty="0"/>
              <a:t>Et godt alternativ til rådighedsvagt, hvis driftsmæssigt muligt.</a:t>
            </a:r>
          </a:p>
          <a:p>
            <a:pPr marL="0" indent="0" algn="ctr">
              <a:buNone/>
            </a:pPr>
            <a:r>
              <a:rPr lang="da-DK" dirty="0"/>
              <a:t>*</a:t>
            </a:r>
          </a:p>
          <a:p>
            <a:pPr marL="0" indent="0">
              <a:buNone/>
            </a:pPr>
            <a:r>
              <a:rPr lang="da-DK" b="1" dirty="0"/>
              <a:t>2. Færre daglige timer eller dage pr. uger (eks. 4 dages uge): § 7, stk. 10.</a:t>
            </a:r>
          </a:p>
          <a:p>
            <a:r>
              <a:rPr lang="da-DK" dirty="0"/>
              <a:t>Kræver enighed med elektrikerne på arbejdspladsen.</a:t>
            </a:r>
          </a:p>
        </p:txBody>
      </p:sp>
    </p:spTree>
    <p:extLst>
      <p:ext uri="{BB962C8B-B14F-4D97-AF65-F5344CB8AC3E}">
        <p14:creationId xmlns:p14="http://schemas.microsoft.com/office/powerpoint/2010/main" val="206866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6E3B8BE-C8B8-4F22-B938-28FA96491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Forskudt tid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F416A7-C9EA-40B3-A3F1-EB3F5A2C4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2. Industri- og VVS-overenskomsten § 19</a:t>
            </a:r>
          </a:p>
          <a:p>
            <a:r>
              <a:rPr lang="da-DK" dirty="0"/>
              <a:t>Arbejdstiden kan placeres i hele døgnet. </a:t>
            </a:r>
          </a:p>
          <a:p>
            <a:r>
              <a:rPr lang="da-DK" dirty="0"/>
              <a:t>Arbejdstiden er placeret helt eller delvist inden for tidsrummet kl. 18.00 til 06.00. </a:t>
            </a:r>
          </a:p>
          <a:p>
            <a:r>
              <a:rPr lang="da-DK" dirty="0"/>
              <a:t>Den normale arbejdstid er 37 timer om ugen. </a:t>
            </a:r>
          </a:p>
          <a:p>
            <a:r>
              <a:rPr lang="da-DK" dirty="0"/>
              <a:t>Forskudt tid kan etableres for hele virksomheden, enkelte afdelinger eller enkelte produktionsområder. </a:t>
            </a:r>
          </a:p>
          <a:p>
            <a:r>
              <a:rPr lang="da-DK" dirty="0"/>
              <a:t>Et hold kan bestå af en eller flere medarbejdere. </a:t>
            </a:r>
          </a:p>
          <a:p>
            <a:r>
              <a:rPr lang="da-DK" dirty="0"/>
              <a:t>Varsel: 5* 24 timer (alle kalenderdage indgår)</a:t>
            </a:r>
          </a:p>
          <a:p>
            <a:r>
              <a:rPr lang="da-DK" dirty="0"/>
              <a:t>Ved manglende varsel: betaling med sædvanligt overarbejdstillæg indtil varslets udløb for den tid, der ligger uden for virksomhedens normale dagarbejdstid.</a:t>
            </a:r>
          </a:p>
        </p:txBody>
      </p:sp>
    </p:spTree>
    <p:extLst>
      <p:ext uri="{BB962C8B-B14F-4D97-AF65-F5344CB8AC3E}">
        <p14:creationId xmlns:p14="http://schemas.microsoft.com/office/powerpoint/2010/main" val="2077846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0D4F394-9FF3-4F33-8DDE-16F8E05FA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Forskudt tid (3)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13637AD-62C4-4FA2-9CBF-CC7AA31881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2. Industri- og VVS-overenskomsten – fortsat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Ved overarbejde på de tidspunkter, hvor der ydes tillæg for forskudt tid, betales foruden overtidstillæg det til tidspunktet svarende tillæg for forskudt arbejdstid, såfremt overarbejdet kræves udført i tilslutning til den forskudte arbejdstid. </a:t>
            </a:r>
          </a:p>
          <a:p>
            <a:r>
              <a:rPr lang="da-DK" dirty="0"/>
              <a:t>En medarbejder har ret til at arbejde på forskudt tid i mindst en sammenhængende uge. Særlig betaling i § 19, stk. 7, hvis den forskudte tid afbrydes inden den sammenhængende uge er udløbet. </a:t>
            </a:r>
          </a:p>
          <a:p>
            <a:r>
              <a:rPr lang="da-DK" dirty="0"/>
              <a:t>Ændringer til anden forskud tid skal tillige varsles med 5* 24 timer. </a:t>
            </a:r>
          </a:p>
          <a:p>
            <a:r>
              <a:rPr lang="da-DK" dirty="0"/>
              <a:t>Overflytning til normal dagarbejdstid kan ske uden varsel.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517F38B-609F-4597-BC70-5D1DDA69493E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/>
              <a:t>Fleksibel arbejdstid/ varierende ugentlig arbejdstid (2)</a:t>
            </a:r>
          </a:p>
        </p:txBody>
      </p:sp>
    </p:spTree>
    <p:extLst>
      <p:ext uri="{BB962C8B-B14F-4D97-AF65-F5344CB8AC3E}">
        <p14:creationId xmlns:p14="http://schemas.microsoft.com/office/powerpoint/2010/main" val="264754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9CE13B0-5282-4BF5-AD71-E57C0E89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12" y="0"/>
            <a:ext cx="5224288" cy="6858000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551A329-08C8-4639-A282-52A403F177B8}"/>
              </a:ext>
            </a:extLst>
          </p:cNvPr>
          <p:cNvSpPr txBox="1">
            <a:spLocks/>
          </p:cNvSpPr>
          <p:nvPr/>
        </p:nvSpPr>
        <p:spPr>
          <a:xfrm>
            <a:off x="7583891" y="2822761"/>
            <a:ext cx="4063682" cy="935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indent="0" algn="l" defTabSz="914400" rtl="0" eaLnBrk="1" latinLnBrk="0" hangingPunct="1"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Lokalaftaler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71D8D3D-562E-4B07-A816-091B0F9A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7BD3ACA5-E182-4FF0-B775-C7E6C03A4CBB}"/>
              </a:ext>
            </a:extLst>
          </p:cNvPr>
          <p:cNvSpPr txBox="1">
            <a:spLocks/>
          </p:cNvSpPr>
          <p:nvPr/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 på ikonet for at tilføje et billede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68A61BA-E8BB-4FF7-915A-3C44C3BD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90" y="156623"/>
            <a:ext cx="6811475" cy="65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6E3B8BE-C8B8-4F22-B938-28FA96491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Forskudt tid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F416A7-C9EA-40B3-A3F1-EB3F5A2C4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3. VVS-overenskomsten Punkt 9</a:t>
            </a:r>
          </a:p>
          <a:p>
            <a:r>
              <a:rPr lang="da-DK" dirty="0"/>
              <a:t>Den normale arbejdstid på 37 timer om ugen kan placeres i hele døgnet. </a:t>
            </a:r>
          </a:p>
          <a:p>
            <a:r>
              <a:rPr lang="da-DK" dirty="0"/>
              <a:t>Der betales ingen tillæg, når arbejdstiden er placeret inden for tidsrummet kl. 18.00 til 06.00. </a:t>
            </a:r>
          </a:p>
          <a:p>
            <a:r>
              <a:rPr lang="da-DK" dirty="0"/>
              <a:t>Forskudt tid kan etableres for den enkelte medarbejder, grupper af medarbejdere eller hele virksomheden</a:t>
            </a:r>
          </a:p>
          <a:p>
            <a:r>
              <a:rPr lang="da-DK" dirty="0"/>
              <a:t>Varsel: 3* 24 timer (alle kalenderdage indgår)</a:t>
            </a:r>
          </a:p>
          <a:p>
            <a:r>
              <a:rPr lang="da-DK" dirty="0"/>
              <a:t>Ved manglende varsel betales sædvanligt overarbejdstillæg indtil varslets udløb for timerne uden for tidsrummet 6-18. På samme måde betales overtidsbetaling, hvis forskudt tid varer kortere tid end 1 uge. </a:t>
            </a:r>
          </a:p>
          <a:p>
            <a:r>
              <a:rPr lang="da-DK" dirty="0"/>
              <a:t>Ved overarbejde i forskudt tid betales overtid i henhold til Punkt 8, stk. 1 og 2</a:t>
            </a:r>
          </a:p>
        </p:txBody>
      </p:sp>
    </p:spTree>
    <p:extLst>
      <p:ext uri="{BB962C8B-B14F-4D97-AF65-F5344CB8AC3E}">
        <p14:creationId xmlns:p14="http://schemas.microsoft.com/office/powerpoint/2010/main" val="321951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9CE13B0-5282-4BF5-AD71-E57C0E89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12" y="11430"/>
            <a:ext cx="5224288" cy="6858000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551A329-08C8-4639-A282-52A403F177B8}"/>
              </a:ext>
            </a:extLst>
          </p:cNvPr>
          <p:cNvSpPr txBox="1">
            <a:spLocks/>
          </p:cNvSpPr>
          <p:nvPr/>
        </p:nvSpPr>
        <p:spPr>
          <a:xfrm>
            <a:off x="7441748" y="2822761"/>
            <a:ext cx="4380119" cy="935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indent="0" algn="l" defTabSz="914400" rtl="0" eaLnBrk="1" latinLnBrk="0" hangingPunct="1"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Rejse- og udearbejde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71D8D3D-562E-4B07-A816-091B0F9A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915" y="6191938"/>
            <a:ext cx="2476500" cy="158557"/>
          </a:xfrm>
          <a:prstGeom prst="rect">
            <a:avLst/>
          </a:prstGeom>
        </p:spPr>
      </p:pic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7BD3ACA5-E182-4FF0-B775-C7E6C03A4CBB}"/>
              </a:ext>
            </a:extLst>
          </p:cNvPr>
          <p:cNvSpPr txBox="1">
            <a:spLocks/>
          </p:cNvSpPr>
          <p:nvPr/>
        </p:nvSpPr>
        <p:spPr>
          <a:xfrm>
            <a:off x="128588" y="166688"/>
            <a:ext cx="6838950" cy="650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 på ikonet for at tilføje et billede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68A61BA-E8BB-4FF7-915A-3C44C3BD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90" y="156623"/>
            <a:ext cx="6811475" cy="65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4F8FE8B-348D-456A-A9B7-738FCC97D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Rejse- og udearbejde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AD63EA5-803F-493E-A379-DBE7C01AE1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da-DK" b="1" dirty="0"/>
              <a:t>Elektrikeroverenskomsten § 14</a:t>
            </a:r>
          </a:p>
          <a:p>
            <a:pPr marL="0" indent="0">
              <a:buNone/>
            </a:pPr>
            <a:endParaRPr lang="da-DK" dirty="0"/>
          </a:p>
          <a:p>
            <a:pPr marL="285750" indent="-285750"/>
            <a:r>
              <a:rPr lang="da-DK" dirty="0"/>
              <a:t>Arbejdsgiveren skal - hvor overnatning er nødvendig – sørge for kost og logi eller betale efter godkendt regning.</a:t>
            </a:r>
          </a:p>
          <a:p>
            <a:pPr marL="285750" indent="-285750"/>
            <a:r>
              <a:rPr lang="da-DK" dirty="0"/>
              <a:t>Rejsetid og befordringsudgifter betales </a:t>
            </a:r>
            <a:r>
              <a:rPr lang="da-DK" dirty="0">
                <a:solidFill>
                  <a:srgbClr val="FF0000"/>
                </a:solidFill>
              </a:rPr>
              <a:t>efter lokalaftale </a:t>
            </a:r>
            <a:r>
              <a:rPr lang="da-DK" dirty="0"/>
              <a:t>(Dog ikke stk. 2).</a:t>
            </a:r>
            <a:endParaRPr lang="da-DK" dirty="0">
              <a:solidFill>
                <a:srgbClr val="FF0000"/>
              </a:solidFill>
            </a:endParaRPr>
          </a:p>
          <a:p>
            <a:pPr marL="285750" indent="-285750"/>
            <a:r>
              <a:rPr lang="da-DK" dirty="0"/>
              <a:t>Hvis en sådan lokalaftale ikke foreligger, betales rejsetid og transportudgifter i henhold til § 14, stk. 4 – 14.</a:t>
            </a:r>
          </a:p>
          <a:p>
            <a:pPr marL="285750" indent="-285750"/>
            <a:r>
              <a:rPr lang="da-DK" dirty="0"/>
              <a:t>Hvis elektrikeren skal møde direkte på arbejdspladsen til den af virksomhedens fastsatte arbejdstids begyndelse og forlade denne ved den fastsatte arbejdstids ophør (effektiv arbejdstid) betales følgende:</a:t>
            </a:r>
          </a:p>
          <a:p>
            <a:pPr marL="742950" lvl="1" indent="-285750"/>
            <a:r>
              <a:rPr lang="da-DK" dirty="0">
                <a:latin typeface="+mn-lt"/>
              </a:rPr>
              <a:t>Ved afstand fra virksomhed til arbejdsplads &lt; 14 km i luftlinje eller under 16 km af nærmest farbare vej ydes ingen betaling for rejsetid og transportudgifter</a:t>
            </a:r>
          </a:p>
          <a:p>
            <a:pPr marL="742950" lvl="1" indent="-285750"/>
            <a:r>
              <a:rPr lang="da-DK" dirty="0">
                <a:latin typeface="+mn-lt"/>
              </a:rPr>
              <a:t>Ved afstand fra virksomhed til arbejdsplads &gt; 14 km i luftlinje eller over 16 km af nærmest farbare vej betales for rejsetid og transportudgifter</a:t>
            </a:r>
          </a:p>
        </p:txBody>
      </p:sp>
    </p:spTree>
    <p:extLst>
      <p:ext uri="{BB962C8B-B14F-4D97-AF65-F5344CB8AC3E}">
        <p14:creationId xmlns:p14="http://schemas.microsoft.com/office/powerpoint/2010/main" val="2653260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3B292FD-1448-4D0C-B85D-F546BE271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Rejse- og udearbejde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7201E2-7618-440D-9703-43CE967C0B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da-DK" b="1" dirty="0"/>
              <a:t>Elektrikeroverenskomsten § 14 – fortsat</a:t>
            </a:r>
          </a:p>
          <a:p>
            <a:pPr marL="342900" indent="-342900">
              <a:buAutoNum type="arabicPeriod"/>
            </a:pPr>
            <a:endParaRPr lang="da-DK" dirty="0"/>
          </a:p>
          <a:p>
            <a:pPr marL="285750" indent="-285750"/>
            <a:r>
              <a:rPr lang="da-DK" dirty="0"/>
              <a:t>Betaling for rejsetid:</a:t>
            </a:r>
          </a:p>
          <a:p>
            <a:pPr marL="1028700" lvl="1"/>
            <a:r>
              <a:rPr lang="da-DK" dirty="0">
                <a:latin typeface="+mn-lt"/>
              </a:rPr>
              <a:t>Offentlig eller egen befordring eller som passager: 46,40 kr./t</a:t>
            </a:r>
          </a:p>
          <a:p>
            <a:pPr marL="1028700" lvl="1"/>
            <a:r>
              <a:rPr lang="da-DK" dirty="0">
                <a:latin typeface="+mn-lt"/>
              </a:rPr>
              <a:t>Firmabil (Kun føreren): Timeløn og overtidstillæg</a:t>
            </a:r>
          </a:p>
          <a:p>
            <a:pPr marL="285750" indent="-285750"/>
            <a:r>
              <a:rPr lang="da-DK" dirty="0"/>
              <a:t>Afstand over 40 km fra virksomheden, mulighed for udstationering.</a:t>
            </a:r>
          </a:p>
          <a:p>
            <a:pPr marL="285750" indent="-285750"/>
            <a:r>
              <a:rPr lang="da-DK" dirty="0"/>
              <a:t>Ansættelse på arbejdspladsen.</a:t>
            </a:r>
          </a:p>
          <a:p>
            <a:pPr marL="285750" indent="-285750"/>
            <a:r>
              <a:rPr lang="da-DK" dirty="0"/>
              <a:t>Flytning af elektrikere.</a:t>
            </a:r>
          </a:p>
          <a:p>
            <a:pPr marL="285750" indent="-285750"/>
            <a:r>
              <a:rPr lang="da-DK" dirty="0"/>
              <a:t>Særlige bestemmelser for lærlinge.</a:t>
            </a:r>
          </a:p>
          <a:p>
            <a:pPr marL="0" indent="0">
              <a:buNone/>
            </a:pPr>
            <a:r>
              <a:rPr lang="da-DK" dirty="0"/>
              <a:t>Mulige forslag til en lokal aftale: 1) fast beløb, 2) alene </a:t>
            </a:r>
            <a:r>
              <a:rPr lang="da-DK" dirty="0" err="1"/>
              <a:t>mértransporttid</a:t>
            </a:r>
            <a:r>
              <a:rPr lang="da-DK" dirty="0"/>
              <a:t> i forhold til afstand fra bopæl til virksomhedens hjemsted, 3) den første halve time hver vej er selvbetalt – der er mange muligheder afhængig af den konkrete situation.</a:t>
            </a:r>
          </a:p>
        </p:txBody>
      </p:sp>
    </p:spTree>
    <p:extLst>
      <p:ext uri="{BB962C8B-B14F-4D97-AF65-F5344CB8AC3E}">
        <p14:creationId xmlns:p14="http://schemas.microsoft.com/office/powerpoint/2010/main" val="44085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F1324FC-0C90-43A4-BFAF-EF28C25CA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Rejse- og udearbejde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0837CC-2A39-4E6A-8F26-555F03773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4095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b="1" dirty="0"/>
              <a:t>2. Industri- og VVS-overenskomstens §§ 22-26</a:t>
            </a:r>
          </a:p>
          <a:p>
            <a:pPr marL="0" indent="0">
              <a:buNone/>
            </a:pPr>
            <a:r>
              <a:rPr lang="da-DK" b="1" dirty="0"/>
              <a:t>Kapitel G – Udearbejde og vejpenge</a:t>
            </a:r>
          </a:p>
          <a:p>
            <a:pPr marL="0" indent="0">
              <a:buNone/>
            </a:pPr>
            <a:r>
              <a:rPr lang="da-DK" dirty="0"/>
              <a:t>§ 21 (betaling for udearbejde):</a:t>
            </a:r>
          </a:p>
          <a:p>
            <a:r>
              <a:rPr lang="da-DK" dirty="0"/>
              <a:t>Hvis ikke andet aftales, så betales udearbejde med medarbejderens gennemsnitsfortjeneste ved akkord- og timelønsarbejde tilsammen på værkstedet i det foregående kvartal. </a:t>
            </a:r>
          </a:p>
          <a:p>
            <a:r>
              <a:rPr lang="da-DK" dirty="0" err="1"/>
              <a:t>Udearbejdstillæg</a:t>
            </a:r>
            <a:r>
              <a:rPr lang="da-DK" dirty="0"/>
              <a:t> pr. præsteret arbejdstime, hvis velfærdsforanstaltninger ikke er stillet til rådighed. </a:t>
            </a:r>
          </a:p>
          <a:p>
            <a:pPr marL="0" indent="0">
              <a:buNone/>
            </a:pPr>
            <a:r>
              <a:rPr lang="da-DK" dirty="0"/>
              <a:t>§ 22 (betaling af vejpenge):</a:t>
            </a:r>
          </a:p>
          <a:p>
            <a:r>
              <a:rPr lang="da-DK" dirty="0"/>
              <a:t>Hvis ikke andet er aftalt, så betales der alene for </a:t>
            </a:r>
            <a:r>
              <a:rPr lang="da-DK" dirty="0" err="1"/>
              <a:t>mérbefordingstiden</a:t>
            </a:r>
            <a:r>
              <a:rPr lang="da-DK" dirty="0"/>
              <a:t>. </a:t>
            </a:r>
          </a:p>
          <a:p>
            <a:r>
              <a:rPr lang="da-DK" dirty="0"/>
              <a:t>Betaling for føreren er normal timeløn, øvrige passagerer betales med normal timeløn fratrukket 25%</a:t>
            </a:r>
          </a:p>
          <a:p>
            <a:r>
              <a:rPr lang="da-DK" dirty="0"/>
              <a:t>Mulighed for at aftale ved ansættelsen, at </a:t>
            </a:r>
            <a:r>
              <a:rPr lang="da-DK" dirty="0" err="1"/>
              <a:t>udearbejds</a:t>
            </a:r>
            <a:r>
              <a:rPr lang="da-DK" dirty="0"/>
              <a:t>-og vejpenge ikke skal oppebæres (indeholdt i lønnen) § 23, stk. 5.</a:t>
            </a:r>
          </a:p>
        </p:txBody>
      </p:sp>
    </p:spTree>
    <p:extLst>
      <p:ext uri="{BB962C8B-B14F-4D97-AF65-F5344CB8AC3E}">
        <p14:creationId xmlns:p14="http://schemas.microsoft.com/office/powerpoint/2010/main" val="425575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2B9EF0C-5551-4266-8F9C-CA560A9AB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Rejse- og udearbejde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A5959C-80A4-4C0E-A9FC-CE2D68D189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2. Industri- og VVS-overenskomsten – fortsat</a:t>
            </a:r>
          </a:p>
          <a:p>
            <a:pPr marL="0" indent="0">
              <a:buNone/>
            </a:pPr>
            <a:r>
              <a:rPr lang="da-DK" b="1" dirty="0"/>
              <a:t>§§ 24 - 26– Rejsearbejde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Arbejde på fremmed sted, hvor overnatning er nødvendig. </a:t>
            </a:r>
          </a:p>
          <a:p>
            <a:r>
              <a:rPr lang="da-DK" dirty="0"/>
              <a:t>Arbejde i udlandet, herunder Grønland og Færøerne, forudsætter forud for rejsen særlige aftaler om arbejdstid, løn- og ansættelsesvilkår, befordring, kost og logi. </a:t>
            </a:r>
          </a:p>
          <a:p>
            <a:r>
              <a:rPr lang="da-DK" b="1" dirty="0"/>
              <a:t>Betaling af rejsearbejde</a:t>
            </a:r>
            <a:r>
              <a:rPr lang="da-DK" dirty="0"/>
              <a:t>: medarbejderens gennemsnitsfortjeneste ved akkord- og timelønsarbejde tilsammen på værkstedet i det foregående kvartal – med mindre andet er betalt. </a:t>
            </a:r>
          </a:p>
          <a:p>
            <a:r>
              <a:rPr lang="da-DK" b="1" dirty="0"/>
              <a:t>Betaling for rejsetid</a:t>
            </a:r>
            <a:r>
              <a:rPr lang="da-DK" dirty="0"/>
              <a:t>: Fastsættes lokalt. Hvis intet andet er aftalt, så betales normal betaling som ved timelønsarbejde </a:t>
            </a:r>
            <a:r>
              <a:rPr lang="da-DK" i="1" dirty="0"/>
              <a:t>inden for normal arbejdstid</a:t>
            </a:r>
            <a:r>
              <a:rPr lang="da-DK" dirty="0"/>
              <a:t>.  </a:t>
            </a:r>
            <a:r>
              <a:rPr lang="da-DK" i="1" dirty="0"/>
              <a:t>Uden for normal arbejdstid</a:t>
            </a:r>
            <a:r>
              <a:rPr lang="da-DK" dirty="0"/>
              <a:t>: mindstebetalingen fratrukket 25%.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6509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BC57204-B32E-4D1B-9DB9-5F746F8F6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 og udearbejde uden overnatning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44865E-F01D-4B67-83EF-7D487BED9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b="1" dirty="0"/>
              <a:t>Pkt. 23: Rejse og udearbejde uden overnatning (kan fraviges ved overenskomstfravigende lokalaftale)</a:t>
            </a:r>
          </a:p>
          <a:p>
            <a:r>
              <a:rPr lang="da-DK" b="1" dirty="0"/>
              <a:t>Pkt. 23 opdelt i 4 grupper:</a:t>
            </a:r>
          </a:p>
          <a:p>
            <a:pPr marL="800100" lvl="1" indent="-342900">
              <a:buFont typeface="+mj-lt"/>
              <a:buAutoNum type="alphaUcPeriod"/>
            </a:pPr>
            <a:r>
              <a:rPr lang="da-DK" b="1" dirty="0"/>
              <a:t>Afregning fra virksomhedens adresse</a:t>
            </a:r>
          </a:p>
          <a:p>
            <a:pPr marL="800100" lvl="1" indent="-342900">
              <a:buFont typeface="+mj-lt"/>
              <a:buAutoNum type="alphaUcPeriod"/>
            </a:pPr>
            <a:r>
              <a:rPr lang="da-DK" b="1" dirty="0"/>
              <a:t>Afregning fra medarbejderens adresse</a:t>
            </a:r>
          </a:p>
          <a:p>
            <a:pPr marL="800100" lvl="1" indent="-342900">
              <a:buFont typeface="+mj-lt"/>
              <a:buAutoNum type="alphaUcPeriod"/>
            </a:pPr>
            <a:r>
              <a:rPr lang="da-DK" b="1" dirty="0"/>
              <a:t>Generelle bestemmelser for A og B</a:t>
            </a:r>
          </a:p>
          <a:p>
            <a:pPr marL="800100" lvl="1" indent="-342900">
              <a:buFont typeface="+mj-lt"/>
              <a:buAutoNum type="alphaUcPeriod"/>
            </a:pPr>
            <a:r>
              <a:rPr lang="da-DK" b="1" dirty="0"/>
              <a:t>Befordringsgodtgørelse</a:t>
            </a:r>
          </a:p>
          <a:p>
            <a:r>
              <a:rPr lang="da-DK" b="1" dirty="0"/>
              <a:t>Ad. A</a:t>
            </a:r>
            <a:r>
              <a:rPr lang="da-DK" dirty="0"/>
              <a:t>: Virksomhedens adresse er enten hovedadressen eller en filial af permanent karakter og med mindst 1 ledende medarbejder, P-nummer registrering og registrering i TEKNIQ Arbejdsgiverne</a:t>
            </a:r>
          </a:p>
          <a:p>
            <a:r>
              <a:rPr lang="da-DK" dirty="0"/>
              <a:t>Overflytning kan ske med medarbejderens opsigelsesvarsel (særlige regler for akkordholdere) – orientering af TR jfr. Punkt 27, stk. 3</a:t>
            </a:r>
          </a:p>
        </p:txBody>
      </p:sp>
    </p:spTree>
    <p:extLst>
      <p:ext uri="{BB962C8B-B14F-4D97-AF65-F5344CB8AC3E}">
        <p14:creationId xmlns:p14="http://schemas.microsoft.com/office/powerpoint/2010/main" val="703233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E81DF11-5953-4DC7-A6A5-2E316BF0FB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 og udearbejde uden overnatning</a:t>
            </a:r>
          </a:p>
          <a:p>
            <a:pPr algn="ctr"/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7D9835-4E29-46C5-9F5C-5E8B0E08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541" y="1985063"/>
            <a:ext cx="9714628" cy="3881481"/>
          </a:xfrm>
        </p:spPr>
        <p:txBody>
          <a:bodyPr>
            <a:normAutofit lnSpcReduction="10000"/>
          </a:bodyPr>
          <a:lstStyle/>
          <a:p>
            <a:r>
              <a:rPr lang="da-DK" b="1" dirty="0"/>
              <a:t>Ad. B</a:t>
            </a:r>
            <a:r>
              <a:rPr lang="da-DK" dirty="0"/>
              <a:t>: kun ved ansættelse til et bestemt arbejdssted (mere end 7 km fra </a:t>
            </a:r>
            <a:r>
              <a:rPr lang="da-DK" dirty="0" err="1"/>
              <a:t>virks.adr</a:t>
            </a:r>
            <a:r>
              <a:rPr lang="da-DK" dirty="0"/>
              <a:t>.), kan det skriftligt aftales i ansættelseskontrakten, at zonepenge regnes fra hjemadressen. </a:t>
            </a:r>
          </a:p>
          <a:p>
            <a:r>
              <a:rPr lang="da-DK" dirty="0"/>
              <a:t>Ved flytning til ny plads skal der laves ny kontrakt, ellers anses medarbejderen for ansat på virksomhedens adresse (gælder under alle omstændigheder, hvis mindre end 7km væk).</a:t>
            </a:r>
          </a:p>
          <a:p>
            <a:r>
              <a:rPr lang="da-DK" b="1" dirty="0"/>
              <a:t>Ad. C</a:t>
            </a:r>
            <a:r>
              <a:rPr lang="da-DK" dirty="0"/>
              <a:t>.: kun arbejde som ligger uden for 7 km i luftlinje fra virksomhedens/medarbejderens adresse udløser betaling for rejsearbejde</a:t>
            </a:r>
          </a:p>
          <a:p>
            <a:r>
              <a:rPr lang="da-DK" dirty="0"/>
              <a:t>Ved arbejde af max. 1 dags varighed betales løn + overtid for kørsel uden for normal arbejdstid</a:t>
            </a:r>
          </a:p>
          <a:p>
            <a:r>
              <a:rPr lang="da-DK" dirty="0"/>
              <a:t>Ved arbejde af mere end 1 dagsvarighed betales zonepenge – et tillæg pr. arbejdstime, som dækker transporttiden til og fra arbejde samt betaling for transport (medmindre der køres i arbejdstiden)</a:t>
            </a:r>
          </a:p>
          <a:p>
            <a:r>
              <a:rPr lang="da-DK" dirty="0"/>
              <a:t>Særligt måleprogram til beregning</a:t>
            </a:r>
          </a:p>
          <a:p>
            <a:r>
              <a:rPr lang="da-DK" dirty="0"/>
              <a:t>Hvis virksomheden stiller køretøj til rådighed betales kun ½ zonepenge</a:t>
            </a:r>
          </a:p>
          <a:p>
            <a:r>
              <a:rPr lang="da-DK" b="1" dirty="0"/>
              <a:t>Ad. D.: </a:t>
            </a:r>
            <a:r>
              <a:rPr lang="da-DK" dirty="0"/>
              <a:t>Hvis medarbejderen benytter eget køretøj som servicebil, betales kørselsgodtgørelse efter statens takst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144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EB183AF-643D-4EDC-B3E8-E77AD1F8D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Rejse og udearbejde med overnatning</a:t>
            </a: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B51F6B-0F9D-40B3-B43C-787E9763E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b="1" dirty="0"/>
              <a:t>Punkt 24 kan fraviges ved overenskomstfravigende lokalaftale. </a:t>
            </a:r>
          </a:p>
          <a:p>
            <a:r>
              <a:rPr lang="da-DK" dirty="0"/>
              <a:t>Der kan dog indgås individuelle aftaler om betale rejse- og udearbejde med overnatning efter </a:t>
            </a:r>
            <a:r>
              <a:rPr lang="da-DK" dirty="0" err="1"/>
              <a:t>SKAT’s</a:t>
            </a:r>
            <a:r>
              <a:rPr lang="da-DK" dirty="0"/>
              <a:t> regler</a:t>
            </a:r>
          </a:p>
          <a:p>
            <a:r>
              <a:rPr lang="da-DK" dirty="0"/>
              <a:t>Medmindre andet er aftalt, skal arbejdsgiveren sørge for</a:t>
            </a:r>
          </a:p>
          <a:p>
            <a:pPr lvl="1"/>
            <a:r>
              <a:rPr lang="da-DK" dirty="0"/>
              <a:t>Logi på anerkendt hotel, pensionat eller lign. eller betale efter godkendt regning</a:t>
            </a:r>
          </a:p>
          <a:p>
            <a:pPr lvl="1"/>
            <a:r>
              <a:rPr lang="da-DK" dirty="0"/>
              <a:t>Betale fortæring efter godkendt regning</a:t>
            </a:r>
          </a:p>
          <a:p>
            <a:r>
              <a:rPr lang="da-DK" dirty="0"/>
              <a:t>Ud- og hjemrejse i forbindelse med overnatning – betales første udrejse til og hjemrejse fra arbejdsstedet med billet til offentlig befordring og personlig timeløn for den medgåede rejsetid</a:t>
            </a:r>
          </a:p>
          <a:p>
            <a:r>
              <a:rPr lang="da-DK" dirty="0"/>
              <a:t>Ved arbejde af mere end 1 måneds varighed, betales befordringen frem og tilbage 1 gang hver måned men ingen godtgørelse for rejsetiden.</a:t>
            </a:r>
          </a:p>
        </p:txBody>
      </p:sp>
    </p:spTree>
    <p:extLst>
      <p:ext uri="{BB962C8B-B14F-4D97-AF65-F5344CB8AC3E}">
        <p14:creationId xmlns:p14="http://schemas.microsoft.com/office/powerpoint/2010/main" val="291865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33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47EE63C-EF9D-437C-86B2-E74635751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/>
              <a:t>Generelt om lokalaftaler – hvornår og hvordan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377DF9-8DE2-4B52-B463-7A0DDDFDE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FORMÅL - ANVENDELSEN</a:t>
            </a:r>
          </a:p>
          <a:p>
            <a:endParaRPr lang="da-DK" dirty="0"/>
          </a:p>
          <a:p>
            <a:r>
              <a:rPr lang="da-DK" dirty="0"/>
              <a:t>Lokalaftaler skal udgangspunkt ikke anvendes, hvor ledelsesretten er tilstrækkelig.</a:t>
            </a:r>
          </a:p>
          <a:p>
            <a:r>
              <a:rPr lang="da-DK" dirty="0"/>
              <a:t>Hvis lokalaftaler anvendes, hvor ledelsesretten er tilstrækkelig, så indskrænker man ledelsesretten unødigt. </a:t>
            </a:r>
            <a:endParaRPr lang="da-DK" b="1" dirty="0"/>
          </a:p>
          <a:p>
            <a:r>
              <a:rPr lang="da-DK" dirty="0"/>
              <a:t>Undtagelsen er, at det forhandlingsmæssigt/ strategisk er nødvendigt eller fordelagtigt!</a:t>
            </a:r>
          </a:p>
          <a:p>
            <a:r>
              <a:rPr lang="da-DK" dirty="0"/>
              <a:t>Anvendelsen og indgåelsen af lokalaftaler er ”Hjallerup Marked” – intet er gratis i denne verden, men de kan anvendes til at opnå en driftsform, der gavner begge de lokale parter.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461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1D710FC-8DF4-4C3F-AB24-DAE5B0176F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/>
              <a:t>Generelt om lokalaftaler – hvornår og hvordan (2)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D77AB7-D675-4976-86A5-AC339C97B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b="1" dirty="0"/>
              <a:t>Forhold, der eksempelvis ikke bør reguleres ved en lokalaftale:</a:t>
            </a:r>
          </a:p>
          <a:p>
            <a:pPr marL="0" indent="0">
              <a:buNone/>
            </a:pPr>
            <a:endParaRPr lang="da-DK" sz="1800" b="1" dirty="0"/>
          </a:p>
          <a:p>
            <a:r>
              <a:rPr lang="da-DK" dirty="0"/>
              <a:t>Arbejdstidens placering</a:t>
            </a:r>
            <a:endParaRPr lang="da-DK" sz="1100" dirty="0"/>
          </a:p>
          <a:p>
            <a:r>
              <a:rPr lang="da-DK" sz="1800" dirty="0"/>
              <a:t>Hvordan melder man sig syg </a:t>
            </a:r>
          </a:p>
          <a:p>
            <a:r>
              <a:rPr lang="da-DK" sz="1800" dirty="0"/>
              <a:t>Anvendelse af firmabil og mobiltelefon</a:t>
            </a:r>
          </a:p>
          <a:p>
            <a:r>
              <a:rPr lang="da-DK" sz="1800" dirty="0"/>
              <a:t>Indtagelse af alkohol og stoffer</a:t>
            </a:r>
          </a:p>
          <a:p>
            <a:r>
              <a:rPr lang="da-DK" sz="1800" dirty="0"/>
              <a:t>Køb af materialer til eget brug</a:t>
            </a:r>
          </a:p>
          <a:p>
            <a:r>
              <a:rPr lang="da-DK" dirty="0"/>
              <a:t>GPS-politik</a:t>
            </a:r>
            <a:endParaRPr lang="da-DK" sz="1800" dirty="0"/>
          </a:p>
          <a:p>
            <a:r>
              <a:rPr lang="da-DK" dirty="0"/>
              <a:t>Øvrige forhold, der bør reguleres i en personalehåndbog. </a:t>
            </a:r>
          </a:p>
        </p:txBody>
      </p:sp>
    </p:spTree>
    <p:extLst>
      <p:ext uri="{BB962C8B-B14F-4D97-AF65-F5344CB8AC3E}">
        <p14:creationId xmlns:p14="http://schemas.microsoft.com/office/powerpoint/2010/main" val="90894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A023841-480D-47B4-B892-A4A52200CD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/>
              <a:t>Generelt om lokalaftaler – hvornår og hvordan (3)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0A5F88-3658-473A-9AAF-6067C4CF3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Hvordan indgås lokalaftaler?:</a:t>
            </a:r>
          </a:p>
          <a:p>
            <a:pPr marL="342900" indent="-342900">
              <a:buAutoNum type="arabicPeriod"/>
            </a:pPr>
            <a:r>
              <a:rPr lang="da-DK"/>
              <a:t>Med en tillidsrepræsentant eller</a:t>
            </a:r>
          </a:p>
          <a:p>
            <a:pPr marL="342900" indent="-342900">
              <a:buAutoNum type="arabicPeriod"/>
            </a:pPr>
            <a:r>
              <a:rPr lang="da-DK"/>
              <a:t>Med alle medarbejdere, der skal omfattes af lokalaftalen. Nyansatte skal i forbindelse med ansættelsen tillige tiltræde den pågældende lokalaftale eller</a:t>
            </a:r>
          </a:p>
          <a:p>
            <a:pPr marL="342900" indent="-342900">
              <a:buAutoNum type="arabicPeriod"/>
            </a:pPr>
            <a:r>
              <a:rPr lang="da-DK"/>
              <a:t>Med en fuldmægtig – konkret udpeget af medarbejderne til den pågældende forhandling.</a:t>
            </a:r>
          </a:p>
          <a:p>
            <a:pPr marL="0" indent="0">
              <a:buNone/>
            </a:pPr>
            <a:r>
              <a:rPr lang="da-DK" b="1"/>
              <a:t>Form:</a:t>
            </a:r>
          </a:p>
          <a:p>
            <a:r>
              <a:rPr lang="da-DK"/>
              <a:t>Ét forhold – én lokalaftale.</a:t>
            </a:r>
          </a:p>
          <a:p>
            <a:r>
              <a:rPr lang="da-DK"/>
              <a:t>Hvis lokalaftalen indeholder flere forhold, så skal det KLART fremgå, at hvert enkelt punkt kan opsiges særskilt. Ellers er resten af lokalaftalen taget som gidsel. </a:t>
            </a:r>
          </a:p>
          <a:p>
            <a:r>
              <a:rPr lang="da-DK"/>
              <a:t>”Gidseltagning” kan i den konkrete situation være strategisk fornuftig. </a:t>
            </a:r>
          </a:p>
        </p:txBody>
      </p:sp>
    </p:spTree>
    <p:extLst>
      <p:ext uri="{BB962C8B-B14F-4D97-AF65-F5344CB8AC3E}">
        <p14:creationId xmlns:p14="http://schemas.microsoft.com/office/powerpoint/2010/main" val="3168357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1DFF22C-1F79-4EF1-817C-EFF69EE6B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/>
              <a:t>Lokalaftaler på enkelte overenskomster –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FFBF03F-7BA9-448B-B9E0-8D4919FAFC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1. ELEKTRIKEROVERENSKOMSTEN (EOK)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Overenskomstfravigende lokalaftaler</a:t>
            </a:r>
            <a:r>
              <a:rPr lang="da-DK" dirty="0"/>
              <a:t> </a:t>
            </a:r>
            <a:r>
              <a:rPr lang="da-DK" b="1" dirty="0"/>
              <a:t>SKAL</a:t>
            </a:r>
            <a:r>
              <a:rPr lang="da-DK" dirty="0"/>
              <a:t> indgås med en </a:t>
            </a:r>
            <a:r>
              <a:rPr lang="da-DK" b="1" dirty="0"/>
              <a:t>tillidsrepræsentant.</a:t>
            </a:r>
          </a:p>
          <a:p>
            <a:r>
              <a:rPr lang="da-DK" dirty="0">
                <a:latin typeface="+mn-lt"/>
              </a:rPr>
              <a:t>Disse er udtømmende opremset i EOK § 5, stk. 2: afsnittet om Samarbejde og Klubber og §§ 1,2,3,7, 7a, 7b, 7c og 13 – de fleste vedrører</a:t>
            </a:r>
            <a:r>
              <a:rPr lang="da-DK" dirty="0"/>
              <a:t> </a:t>
            </a:r>
            <a:r>
              <a:rPr lang="da-DK" dirty="0">
                <a:latin typeface="+mn-lt"/>
              </a:rPr>
              <a:t>arbejdstidstilrettelæggelse.</a:t>
            </a:r>
          </a:p>
          <a:p>
            <a:r>
              <a:rPr lang="da-DK" dirty="0"/>
              <a:t>Det vil sige, at hvis man ønsker at </a:t>
            </a:r>
            <a:r>
              <a:rPr lang="da-DK" b="1" dirty="0"/>
              <a:t>fravige</a:t>
            </a:r>
            <a:r>
              <a:rPr lang="da-DK" dirty="0"/>
              <a:t> disse bestemmelser i </a:t>
            </a:r>
            <a:r>
              <a:rPr lang="da-DK" b="1" dirty="0"/>
              <a:t>”nedadgående retning”</a:t>
            </a:r>
            <a:r>
              <a:rPr lang="da-DK" dirty="0"/>
              <a:t>, så forudsætter det en </a:t>
            </a:r>
            <a:r>
              <a:rPr lang="da-DK" b="1" dirty="0"/>
              <a:t>tillidsrepræsentant</a:t>
            </a:r>
            <a:r>
              <a:rPr lang="da-DK" dirty="0"/>
              <a:t>. </a:t>
            </a:r>
          </a:p>
          <a:p>
            <a:pPr marL="0" indent="0" algn="ctr">
              <a:buNone/>
            </a:pPr>
            <a:r>
              <a:rPr lang="da-DK" dirty="0"/>
              <a:t>*</a:t>
            </a:r>
          </a:p>
          <a:p>
            <a:pPr marL="0" indent="0">
              <a:buNone/>
            </a:pPr>
            <a:r>
              <a:rPr lang="da-DK" dirty="0"/>
              <a:t>Hvis det ikke fremgår, at det forudsætter en tillidsrepræsentant (f.eks. ‘Efter lokal aftale’, jfr. § 7a eller § 14.3.), så kan lokalaftalen indgås med f.eks. alle medarbejdere eller en fuldmægtig, hvis der ikke er en tillidsrepræsentant – inden for rammerne af bestemmelsen.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779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042A632-5F4E-430B-9546-A787A29DF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/>
              <a:t>Lokalaftaler på enkelte overenskomster –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3E6F3E-928A-48ED-9FDC-ECB7DA64A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2. Industri- og VVS-overenskomsten</a:t>
            </a:r>
          </a:p>
          <a:p>
            <a:pPr marL="0" indent="0">
              <a:buNone/>
            </a:pPr>
            <a:endParaRPr lang="da-DK"/>
          </a:p>
          <a:p>
            <a:r>
              <a:rPr lang="da-DK"/>
              <a:t>Lokalaftaler er reguleret i Industri- og VVS-overenskomstens § 8. </a:t>
            </a:r>
          </a:p>
          <a:p>
            <a:r>
              <a:rPr lang="da-DK"/>
              <a:t>Mulighed for at indgå </a:t>
            </a:r>
            <a:r>
              <a:rPr lang="da-DK" b="1"/>
              <a:t>overenskomstfravigende lokalaftaler</a:t>
            </a:r>
            <a:r>
              <a:rPr lang="da-DK"/>
              <a:t> for så vidt angår kapitlerne: A (tillidsrepræsentantbestemmelserne); C (arbejdstid og fridage); D (overarbejde); E (skiftehold); F (forskudt arbejdstid); G (udearbejde); H (rejsearbejde); M (lønudbetaling); §§ 44 og 45 (faglig videreuddannelse og AL-Kompetenceudviklingskonto) samt bilagene 4, 7, 10 og 20 (lønudbetaling ifm. Sommerferien, arbejdsfordeling, tillidsrepræsentanterne og det lokale samarbejde samt tele-/ distance- og hjemmearbejde).</a:t>
            </a:r>
          </a:p>
          <a:p>
            <a:r>
              <a:rPr lang="da-DK"/>
              <a:t>Overenskomstfravigende lokalaftaler kan alene indgås med en tillidsrepræsentant. </a:t>
            </a:r>
          </a:p>
        </p:txBody>
      </p:sp>
    </p:spTree>
    <p:extLst>
      <p:ext uri="{BB962C8B-B14F-4D97-AF65-F5344CB8AC3E}">
        <p14:creationId xmlns:p14="http://schemas.microsoft.com/office/powerpoint/2010/main" val="69916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042A632-5F4E-430B-9546-A787A29DF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Lokalaftaler på enkelte overenskomster – (1)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3E6F3E-928A-48ED-9FDC-ECB7DA64A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3. VVS-overenskomsten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Lokalaftaler er reguleret i VVS-overenskomstens Punkt 30 samt i præamblerne til de bestemmelser, hvor der kan indgås overenskomstfravigende lokalaftaler. </a:t>
            </a:r>
          </a:p>
          <a:p>
            <a:r>
              <a:rPr lang="da-DK" dirty="0"/>
              <a:t>Mulighed for at indgå </a:t>
            </a:r>
            <a:r>
              <a:rPr lang="da-DK" b="1" dirty="0"/>
              <a:t>overenskomstfravigende lokalaftaler</a:t>
            </a:r>
            <a:r>
              <a:rPr lang="da-DK" dirty="0"/>
              <a:t> for så vidt angår: Punkt 6 (arbejdstid); Punkt 7 (rådighedsvagt); Punkt 8 (overarbejde); Punkt 9 (forskudt arbejdstid); Punkt 23 (rejsearbejde uden overnatning – ”zonepenge”); Punkt 24 (udearbejde med overnatning) Punkterne 27 og 29 (tillidsrepræsentantbestemmelserne)</a:t>
            </a:r>
          </a:p>
          <a:p>
            <a:r>
              <a:rPr lang="da-DK" dirty="0"/>
              <a:t>Overenskomstfravigende lokalaftaler kan alene indgås med en tillidsrepræsentant. </a:t>
            </a:r>
          </a:p>
        </p:txBody>
      </p:sp>
    </p:spTree>
    <p:extLst>
      <p:ext uri="{BB962C8B-B14F-4D97-AF65-F5344CB8AC3E}">
        <p14:creationId xmlns:p14="http://schemas.microsoft.com/office/powerpoint/2010/main" val="80404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C13EDAA-8AC3-4E77-94BB-5FA3E8404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dirty="0"/>
              <a:t>Overenskomstfravigende lokalaftaler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694288-9322-431A-BE93-65592B2A59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000" b="1" dirty="0"/>
              <a:t>Rammevilkår for overenskomstfravigende lokalaftaler</a:t>
            </a:r>
          </a:p>
          <a:p>
            <a:pPr marL="0" indent="0">
              <a:buNone/>
            </a:pPr>
            <a:r>
              <a:rPr lang="da-DK" altLang="da-DK" dirty="0"/>
              <a:t>Forbundenes interesser:</a:t>
            </a:r>
          </a:p>
          <a:p>
            <a:pPr lvl="1"/>
            <a:r>
              <a:rPr lang="da-DK" altLang="da-DK" dirty="0"/>
              <a:t>Fastholdelse af overenskomsternes minimumsrettigheder.</a:t>
            </a:r>
          </a:p>
          <a:p>
            <a:pPr lvl="1"/>
            <a:r>
              <a:rPr lang="da-DK" altLang="da-DK" dirty="0"/>
              <a:t>Sikring af de svageste. </a:t>
            </a:r>
          </a:p>
          <a:p>
            <a:pPr lvl="1"/>
            <a:r>
              <a:rPr lang="da-DK" altLang="da-DK" dirty="0"/>
              <a:t>Tager ikke (nødvendigvis) hensyn til virksomhedernes konkurrencesituation.</a:t>
            </a:r>
          </a:p>
          <a:p>
            <a:pPr marL="0" indent="0">
              <a:buNone/>
            </a:pPr>
            <a:r>
              <a:rPr lang="da-DK" altLang="da-DK" dirty="0"/>
              <a:t>Virksomhedernes interesser:</a:t>
            </a:r>
          </a:p>
          <a:p>
            <a:pPr lvl="1"/>
            <a:r>
              <a:rPr lang="da-DK" altLang="da-DK" dirty="0"/>
              <a:t>Sikre bedst mulig ydelse og service til kunden.</a:t>
            </a:r>
          </a:p>
          <a:p>
            <a:pPr lvl="1"/>
            <a:r>
              <a:rPr lang="da-DK" altLang="da-DK" dirty="0"/>
              <a:t>Skabe ensartede lokalaftaler og/eller aflønningssystemer, som</a:t>
            </a:r>
          </a:p>
          <a:p>
            <a:pPr lvl="2"/>
            <a:r>
              <a:rPr lang="da-DK" altLang="da-DK" dirty="0"/>
              <a:t>Er retfærdige</a:t>
            </a:r>
          </a:p>
          <a:p>
            <a:pPr lvl="2"/>
            <a:r>
              <a:rPr lang="da-DK" altLang="da-DK" dirty="0"/>
              <a:t>Virker motiverende</a:t>
            </a:r>
          </a:p>
          <a:p>
            <a:pPr lvl="2"/>
            <a:r>
              <a:rPr lang="da-DK" altLang="da-DK" dirty="0"/>
              <a:t>Er lette at administrere</a:t>
            </a:r>
          </a:p>
          <a:p>
            <a:pPr lvl="1"/>
            <a:r>
              <a:rPr lang="da-DK" altLang="da-DK" dirty="0"/>
              <a:t>Skabe bedst mulig indtjening/vækst</a:t>
            </a:r>
          </a:p>
          <a:p>
            <a:pPr marL="457200" lvl="1" indent="0">
              <a:buNone/>
            </a:pPr>
            <a:endParaRPr lang="da-DK" altLang="da-DK" dirty="0"/>
          </a:p>
          <a:p>
            <a:pPr marL="0" indent="0">
              <a:buNone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8185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B0074DDA-2ECF-461D-B9C9-B7AFDA825391}" vid="{70E6393C-DC1D-4B64-8907-BC1840A219E2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2773</Words>
  <Application>Microsoft Office PowerPoint</Application>
  <PresentationFormat>Widescreen</PresentationFormat>
  <Paragraphs>233</Paragraphs>
  <Slides>29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1_Office-tema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Fleksibel arbejdstid/ varierende ugentlig arbejdstid (2)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Anders Fugmann</dc:creator>
  <cp:lastModifiedBy>Bjørn Hove</cp:lastModifiedBy>
  <cp:revision>91</cp:revision>
  <cp:lastPrinted>2021-05-17T11:50:29Z</cp:lastPrinted>
  <dcterms:created xsi:type="dcterms:W3CDTF">2021-01-28T19:37:32Z</dcterms:created>
  <dcterms:modified xsi:type="dcterms:W3CDTF">2021-05-17T12:08:41Z</dcterms:modified>
</cp:coreProperties>
</file>